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1"/>
  </p:notesMasterIdLst>
  <p:sldIdLst>
    <p:sldId id="256" r:id="rId3"/>
    <p:sldId id="1558" r:id="rId4"/>
    <p:sldId id="1559" r:id="rId5"/>
    <p:sldId id="1553" r:id="rId6"/>
    <p:sldId id="1554" r:id="rId7"/>
    <p:sldId id="1555" r:id="rId8"/>
    <p:sldId id="1556" r:id="rId9"/>
    <p:sldId id="15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2969"/>
  </p:normalViewPr>
  <p:slideViewPr>
    <p:cSldViewPr snapToGrid="0" snapToObjects="1">
      <p:cViewPr varScale="1">
        <p:scale>
          <a:sx n="94" d="100"/>
          <a:sy n="94" d="100"/>
        </p:scale>
        <p:origin x="18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242AF-234E-D940-BCE8-27A8DEDE86E3}" type="datetimeFigureOut">
              <a:rPr lang="en-US" smtClean="0"/>
              <a:t>3/12/21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03EB2-97C6-A34A-BD7F-F74A47E11378}" type="slidenum">
              <a:rPr lang="en-US" smtClean="0"/>
              <a:t>‹#›</a:t>
            </a:fld>
            <a:endParaRPr lang="en-US"/>
          </a:p>
        </p:txBody>
      </p:sp>
    </p:spTree>
    <p:extLst>
      <p:ext uri="{BB962C8B-B14F-4D97-AF65-F5344CB8AC3E}">
        <p14:creationId xmlns:p14="http://schemas.microsoft.com/office/powerpoint/2010/main" val="147090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BOTTOM-LINE</a:t>
            </a:r>
            <a:r>
              <a:rPr lang="en-US" baseline="0" dirty="0"/>
              <a:t>: Agile is a Mindset, Guiding Values and Principles that are manifested through an unlimited set of practices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Key Point Cues: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Mindset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Values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Principles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Unlimited Practices</a:t>
            </a:r>
          </a:p>
          <a:p>
            <a:endParaRPr lang="en-US" baseline="0" dirty="0"/>
          </a:p>
          <a:p>
            <a:r>
              <a:rPr lang="en-US" baseline="0" dirty="0"/>
              <a:t>Supporting Points: </a:t>
            </a:r>
          </a:p>
          <a:p>
            <a:endParaRPr lang="en-US" baseline="0" dirty="0"/>
          </a:p>
          <a:p>
            <a:pPr marL="228600" indent="-228600">
              <a:buFont typeface="+mj-lt"/>
              <a:buAutoNum type="arabicPeriod"/>
            </a:pPr>
            <a:r>
              <a:rPr lang="en-US" sz="1200" kern="1200" dirty="0">
                <a:solidFill>
                  <a:schemeClr val="tx1"/>
                </a:solidFill>
                <a:latin typeface="+mn-lt"/>
                <a:ea typeface="+mn-ea"/>
                <a:cs typeface="+mn-cs"/>
              </a:rPr>
              <a:t>Agile is a mindset described by 4 values, defined by 12 principles, manifested through an unlimited number of practices. Talk more about the mindset if you haven’t already. If you need some inspiration watch this video: https://</a:t>
            </a:r>
            <a:r>
              <a:rPr lang="en-US" sz="1200" kern="1200" dirty="0" err="1">
                <a:solidFill>
                  <a:schemeClr val="tx1"/>
                </a:solidFill>
                <a:latin typeface="+mn-lt"/>
                <a:ea typeface="+mn-ea"/>
                <a:cs typeface="+mn-cs"/>
              </a:rPr>
              <a:t>youtu.be</a:t>
            </a:r>
            <a:r>
              <a:rPr lang="en-US" sz="1200" kern="1200" dirty="0">
                <a:solidFill>
                  <a:schemeClr val="tx1"/>
                </a:solidFill>
                <a:latin typeface="+mn-lt"/>
                <a:ea typeface="+mn-ea"/>
                <a:cs typeface="+mn-cs"/>
              </a:rPr>
              <a:t>/DYNY7zCZPaU</a:t>
            </a:r>
          </a:p>
          <a:p>
            <a:pPr marL="228600" indent="-228600">
              <a:buFont typeface="+mj-lt"/>
              <a:buAutoNum type="arabicPeriod"/>
            </a:pPr>
            <a:endParaRPr lang="en-US" sz="1200" kern="1200" dirty="0">
              <a:solidFill>
                <a:schemeClr val="tx1"/>
              </a:solidFill>
              <a:latin typeface="+mn-lt"/>
              <a:ea typeface="+mn-ea"/>
              <a:cs typeface="+mn-cs"/>
            </a:endParaRPr>
          </a:p>
          <a:p>
            <a:pPr marL="228600" indent="-228600">
              <a:buFont typeface="+mj-lt"/>
              <a:buAutoNum type="arabicPeriod"/>
            </a:pPr>
            <a:r>
              <a:rPr lang="en-US" sz="1200" kern="1200" baseline="0" dirty="0">
                <a:solidFill>
                  <a:schemeClr val="tx1"/>
                </a:solidFill>
                <a:latin typeface="+mn-lt"/>
                <a:ea typeface="+mn-ea"/>
                <a:cs typeface="+mn-cs"/>
              </a:rPr>
              <a:t>Why do we say, “an UNLIMITED number of practices?” [If there were only ONE way to be agile, that wouldn’t be very agile, would it?] </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89EA8-79A0-4035-B497-770B6272D9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6337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BOTTOM-LINE</a:t>
            </a:r>
            <a:r>
              <a:rPr lang="en-US" baseline="0" dirty="0"/>
              <a:t>: Frameworks are a way to execute in an Agile manner; (Scrum &lt;&gt; Agile)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Key Point Cues: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Approach Agile From the Mindset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Frameworks are ways to execute in an agile manner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Scrum and XP are widely known</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Don’t get stuck in one framework</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Be agile about your agile process</a:t>
            </a:r>
          </a:p>
          <a:p>
            <a:endParaRPr lang="en-US" baseline="0" dirty="0"/>
          </a:p>
          <a:p>
            <a:r>
              <a:rPr lang="en-US" baseline="0" dirty="0"/>
              <a:t>Supporting Points: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If you come at it from the mindset, as long as you are respecting the values and be guided by the principles you can pull together any practices that make sense for your organization.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Further more, you can continue to inspect and adapt those practices as you learn more. Just like we get frequent feedback to adapt our product, we can do the same with our agile process.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Just to define some common terms, Scrum and XP are two agile Frameworks that are among those most widely used in the industry</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Scrum is a project management framework for executing product development in an agile manner and it consists of 6 primary practices,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XP, or Extreme Programming, consists of 12 practices and focuses generally on technical practices. You will often see teams combining both Scrum and XP practices on Agile projects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89EA8-79A0-4035-B497-770B6272D9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836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a:t>BOTTOM LINE: Approach agility from the being, not the doing to achieve sustainable agility</a:t>
            </a:r>
          </a:p>
          <a:p>
            <a:endParaRPr lang="en-US" baseline="0" dirty="0"/>
          </a:p>
          <a:p>
            <a:r>
              <a:rPr lang="en-US" baseline="0" dirty="0"/>
              <a:t>Key Word Cues: </a:t>
            </a:r>
          </a:p>
          <a:p>
            <a:pPr marL="171450" indent="-171450">
              <a:buFont typeface="Arial" charset="0"/>
              <a:buChar char="•"/>
            </a:pPr>
            <a:r>
              <a:rPr lang="en-US" b="1" baseline="0" dirty="0"/>
              <a:t>What is Being vs. Doing?</a:t>
            </a:r>
          </a:p>
          <a:p>
            <a:pPr marL="171450" indent="-171450">
              <a:buFont typeface="Arial" charset="0"/>
              <a:buChar char="•"/>
            </a:pPr>
            <a:r>
              <a:rPr lang="en-US" b="1" baseline="0" dirty="0"/>
              <a:t>Risk of “Doing” is getting “Stuck in Shu”</a:t>
            </a:r>
          </a:p>
          <a:p>
            <a:pPr marL="171450" indent="-171450">
              <a:buFont typeface="Arial" charset="0"/>
              <a:buChar char="•"/>
            </a:pPr>
            <a:r>
              <a:rPr lang="en-US" b="1" baseline="0" dirty="0"/>
              <a:t>Being allows you to be agile about your agile process</a:t>
            </a:r>
          </a:p>
          <a:p>
            <a:endParaRPr lang="en-US" baseline="0" dirty="0"/>
          </a:p>
          <a:p>
            <a:r>
              <a:rPr lang="en-US" baseline="0" dirty="0"/>
              <a:t>Supporting Points: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strike="noStrike" kern="1200" dirty="0">
                <a:solidFill>
                  <a:schemeClr val="tx1"/>
                </a:solidFill>
                <a:effectLst/>
                <a:latin typeface="+mn-lt"/>
                <a:ea typeface="+mn-ea"/>
                <a:cs typeface="+mn-cs"/>
              </a:rPr>
              <a:t>What is the difference between “being” agile and “doing” agile? Can you be “doing” Scrum and not “be” agile?”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strike="noStrike" kern="1200" dirty="0">
                <a:solidFill>
                  <a:schemeClr val="tx1"/>
                </a:solidFill>
                <a:effectLst/>
                <a:latin typeface="+mn-lt"/>
                <a:ea typeface="+mn-ea"/>
                <a:cs typeface="+mn-cs"/>
              </a:rPr>
              <a:t>The danger of approaching from the side of doing vs being agile is that you put together a collection of practices,</a:t>
            </a:r>
            <a:r>
              <a:rPr lang="en-US" sz="1200" b="0" i="0" u="none" strike="noStrike" kern="1200" baseline="0" dirty="0">
                <a:solidFill>
                  <a:schemeClr val="tx1"/>
                </a:solidFill>
                <a:effectLst/>
                <a:latin typeface="+mn-lt"/>
                <a:ea typeface="+mn-ea"/>
                <a:cs typeface="+mn-cs"/>
              </a:rPr>
              <a:t> the minute that those practices don’t meet your needs and you don’t have the essence or the being side, you’re stuck.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strike="noStrike" kern="1200" dirty="0">
                <a:solidFill>
                  <a:schemeClr val="tx1"/>
                </a:solidFill>
                <a:effectLst/>
                <a:latin typeface="+mn-lt"/>
                <a:ea typeface="+mn-ea"/>
                <a:cs typeface="+mn-cs"/>
              </a:rPr>
              <a:t>Just like the learning journey of Shu Ha Ri [Here is a video on Shu Ha Ri: https://</a:t>
            </a:r>
            <a:r>
              <a:rPr lang="en-US" sz="1200" b="0" i="0" u="none" strike="noStrike" kern="1200" dirty="0" err="1">
                <a:solidFill>
                  <a:schemeClr val="tx1"/>
                </a:solidFill>
                <a:effectLst/>
                <a:latin typeface="+mn-lt"/>
                <a:ea typeface="+mn-ea"/>
                <a:cs typeface="+mn-cs"/>
              </a:rPr>
              <a:t>youtu.be</a:t>
            </a:r>
            <a:r>
              <a:rPr lang="en-US" sz="1200" b="0" i="0" u="none" strike="noStrike" kern="1200" dirty="0">
                <a:solidFill>
                  <a:schemeClr val="tx1"/>
                </a:solidFill>
                <a:effectLst/>
                <a:latin typeface="+mn-lt"/>
                <a:ea typeface="+mn-ea"/>
                <a:cs typeface="+mn-cs"/>
              </a:rPr>
              <a:t>/owF2_QcrspE], we want to focus on the underlying mindset and principles so we don’t get stuck in Shu</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strike="noStrike" kern="1200" baseline="0" dirty="0">
                <a:solidFill>
                  <a:schemeClr val="tx1"/>
                </a:solidFill>
                <a:effectLst/>
                <a:latin typeface="+mn-lt"/>
                <a:ea typeface="+mn-ea"/>
                <a:cs typeface="+mn-cs"/>
              </a:rPr>
              <a:t>We want to journey towards Ri by adopting an agile mindset and tailor our processes and practices to our reality. </a:t>
            </a:r>
            <a:endParaRPr lang="en-US" sz="1200" b="0" i="0" u="none" strike="noStrike"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89EA8-79A0-4035-B497-770B6272D9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6207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BOTTOM-LINE</a:t>
            </a:r>
            <a:r>
              <a:rPr lang="en-US" baseline="0" dirty="0"/>
              <a:t>: The “Doing” is the execution of the practices – this is a relatively small % of time.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Key Point Cues: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Typical 2-week sprint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Practices shown here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This is the Doing</a:t>
            </a:r>
          </a:p>
          <a:p>
            <a:endParaRPr lang="en-US" baseline="0" dirty="0"/>
          </a:p>
          <a:p>
            <a:r>
              <a:rPr lang="en-US" baseline="0" dirty="0"/>
              <a:t>Supporting Points: </a:t>
            </a:r>
          </a:p>
          <a:p>
            <a:endParaRPr lang="en-US" dirty="0">
              <a:effectLst/>
            </a:endParaRPr>
          </a:p>
          <a:p>
            <a:pPr marL="228600" indent="-228600">
              <a:buFont typeface="+mj-lt"/>
              <a:buAutoNum type="arabicPeriod"/>
            </a:pPr>
            <a:r>
              <a:rPr lang="en-US" dirty="0">
                <a:effectLst/>
              </a:rPr>
              <a:t>So here is a typical '2-week sprint' of work for a team</a:t>
            </a:r>
          </a:p>
          <a:p>
            <a:pPr marL="228600" indent="-228600">
              <a:buFont typeface="+mj-lt"/>
              <a:buAutoNum type="arabicPeriod"/>
            </a:pPr>
            <a:r>
              <a:rPr lang="en-US" dirty="0">
                <a:effectLst/>
              </a:rPr>
              <a:t>You can see the 10 days of work, and the hours through the day for standard meetings like standups and planning</a:t>
            </a:r>
          </a:p>
          <a:p>
            <a:pPr marL="228600" indent="-228600">
              <a:buFont typeface="+mj-lt"/>
              <a:buAutoNum type="arabicPeriod"/>
            </a:pPr>
            <a:r>
              <a:rPr lang="en-US" dirty="0">
                <a:effectLst/>
              </a:rPr>
              <a:t>This is essentially</a:t>
            </a:r>
            <a:r>
              <a:rPr lang="en-US" baseline="0" dirty="0">
                <a:effectLst/>
              </a:rPr>
              <a:t> the “doing” of agile in terms of the agreed upon practices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89EA8-79A0-4035-B497-770B6272D9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435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BOTTOM-LINE</a:t>
            </a:r>
            <a:r>
              <a:rPr lang="en-US" baseline="0" dirty="0"/>
              <a:t>: Be agile while doing agile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Key Point Cues: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1" baseline="0" dirty="0"/>
              <a:t>BE Agile </a:t>
            </a:r>
          </a:p>
          <a:p>
            <a:endParaRPr lang="en-US" baseline="0" dirty="0"/>
          </a:p>
          <a:p>
            <a:r>
              <a:rPr lang="en-US" baseline="0" dirty="0"/>
              <a:t>Supporting Points: </a:t>
            </a:r>
          </a:p>
          <a:p>
            <a:endParaRPr lang="en-US" dirty="0">
              <a:effectLst/>
            </a:endParaRPr>
          </a:p>
          <a:p>
            <a:pPr marL="228600" indent="-228600">
              <a:buFont typeface="+mj-lt"/>
              <a:buAutoNum type="arabicPeriod"/>
            </a:pPr>
            <a:r>
              <a:rPr lang="en-US" dirty="0">
                <a:effectLst/>
              </a:rPr>
              <a:t>The meetings are where you 'do agile', the rest of the time you need to 'be agile’</a:t>
            </a:r>
          </a:p>
          <a:p>
            <a:pPr marL="228600" indent="-228600">
              <a:buFont typeface="+mj-lt"/>
              <a:buAutoNum type="arabicPeriod"/>
            </a:pPr>
            <a:r>
              <a:rPr lang="en-US" dirty="0">
                <a:effectLst/>
              </a:rPr>
              <a:t>The practices are one thing to know, but being agile is how you think and behave.</a:t>
            </a:r>
          </a:p>
          <a:p>
            <a:pPr marL="228600" indent="-228600">
              <a:buFont typeface="+mj-lt"/>
              <a:buAutoNum type="arabicPeriod"/>
            </a:pPr>
            <a:r>
              <a:rPr lang="en-US" dirty="0">
                <a:effectLst/>
              </a:rPr>
              <a:t>How you and your</a:t>
            </a:r>
            <a:r>
              <a:rPr lang="en-US" baseline="0" dirty="0">
                <a:effectLst/>
              </a:rPr>
              <a:t> team inter</a:t>
            </a:r>
            <a:r>
              <a:rPr lang="en-US" dirty="0">
                <a:effectLst/>
              </a:rPr>
              <a:t>act in</a:t>
            </a:r>
            <a:r>
              <a:rPr lang="en-US" baseline="0" dirty="0">
                <a:effectLst/>
              </a:rPr>
              <a:t> the spaces between the scheduled practices and ceremonies </a:t>
            </a:r>
            <a:r>
              <a:rPr lang="en-US" dirty="0">
                <a:effectLst/>
              </a:rPr>
              <a:t>matters most</a:t>
            </a:r>
          </a:p>
          <a:p>
            <a:pPr marL="228600" indent="-228600">
              <a:buFont typeface="+mj-lt"/>
              <a:buAutoNum type="arabicPeriod"/>
            </a:pPr>
            <a:r>
              <a:rPr lang="en-US" dirty="0">
                <a:effectLst/>
              </a:rPr>
              <a:t>Engage your audience: Ask: What are behaviors that show people are when they are “Being Agile” – that is what Agile is about – the behaviors and mindset that changes in people not the rituals and practices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89EA8-79A0-4035-B497-770B6272D94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45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E8B2E-FB7C-C24C-A67F-087E1A5639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ABD8B1-89BE-8D47-8FB7-F0A58542B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BB7A5C-56A2-8244-97DE-038203EA07B0}"/>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F3CF57EB-C5FE-E549-BE1C-BC82EB959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6B0C6-5C8A-A743-B598-A8D3BE56E45C}"/>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224730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4F64B-FD8B-824C-BF6D-80A1050846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8E2FFB-54B4-1E4C-807B-1B6381A47D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DC233-C3C5-A741-B29D-55FD2809FC9D}"/>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6C9ACC9D-0F12-4B4B-8840-ED6F4CDB3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11BF8-57C7-954C-B49F-1948BBA59557}"/>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125838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92E986-32AF-064A-A1FA-3DA9EDD7A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08042-5B07-7342-8099-D60207FF1A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C6102-8C03-C842-B429-B3E325A1519D}"/>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72D3B461-DE09-834F-90B1-C75435F23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9ED94-D264-8F48-8669-1244B178ECAB}"/>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295591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2"/>
            <a:ext cx="2844800" cy="365125"/>
          </a:xfrm>
          <a:prstGeom prst="rect">
            <a:avLst/>
          </a:prstGeom>
        </p:spPr>
        <p:txBody>
          <a:bodyPr/>
          <a:lstStyle/>
          <a:p>
            <a:fld id="{61E24DB6-1509-A843-B2E8-237864B6A17B}" type="datetimeFigureOut">
              <a:rPr lang="en-US" smtClean="0"/>
              <a:t>3/12/21</a:t>
            </a:fld>
            <a:endParaRPr lang="en-US"/>
          </a:p>
        </p:txBody>
      </p:sp>
      <p:sp>
        <p:nvSpPr>
          <p:cNvPr id="4" name="Footer Placeholder 3"/>
          <p:cNvSpPr>
            <a:spLocks noGrp="1"/>
          </p:cNvSpPr>
          <p:nvPr>
            <p:ph type="ftr" sz="quarter" idx="11"/>
          </p:nvPr>
        </p:nvSpPr>
        <p:spPr>
          <a:xfrm>
            <a:off x="4165600" y="6356352"/>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2"/>
            <a:ext cx="2844800" cy="365125"/>
          </a:xfrm>
          <a:prstGeom prst="rect">
            <a:avLst/>
          </a:prstGeom>
        </p:spPr>
        <p:txBody>
          <a:bodyPr/>
          <a:lstStyle/>
          <a:p>
            <a:fld id="{CD0A2CDE-C7B4-1149-AE1D-B07D19C17D11}" type="slidenum">
              <a:rPr lang="en-US" smtClean="0"/>
              <a:t>‹#›</a:t>
            </a:fld>
            <a:endParaRPr lang="en-US"/>
          </a:p>
        </p:txBody>
      </p:sp>
    </p:spTree>
    <p:extLst>
      <p:ext uri="{BB962C8B-B14F-4D97-AF65-F5344CB8AC3E}">
        <p14:creationId xmlns:p14="http://schemas.microsoft.com/office/powerpoint/2010/main" val="206055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C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52523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E108-DA2B-1A4E-9561-EB7D2F8CDF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C3BD2F-4F6A-3C41-8AC8-BDD4127126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A428F3-7501-7544-89B4-BBC7206494D0}"/>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C5AA9808-C123-D041-9CCB-5CEB461F3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4B449-D2B6-0B42-9006-339F5B813C0F}"/>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1237729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65D9E-05ED-9C42-9640-4FA8EE5C6A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D1BAFF-4A89-2D43-B6BB-6C4DA1B51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868E6-38FC-504A-874B-0BA9DBEB7EFF}"/>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A5E77D17-876F-0B4B-BB10-9F3A248AF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A1CB1-A389-5D4D-8961-16274064B8A2}"/>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413950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690F-6F5A-A346-A5B8-025BDAF10B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5063B-E8F3-AB41-9A09-4542D63287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903372-D9AE-9940-BD13-023C27B8C6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675A44-D3C0-3B49-B5BE-5D9AF81D49C8}"/>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6" name="Footer Placeholder 5">
            <a:extLst>
              <a:ext uri="{FF2B5EF4-FFF2-40B4-BE49-F238E27FC236}">
                <a16:creationId xmlns:a16="http://schemas.microsoft.com/office/drawing/2014/main" id="{635F1987-BB6F-3340-A86A-80A8714F3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1F7D7C-D698-CB4D-81E2-846847A16BB3}"/>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393714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44C2-1AE0-5646-B285-53B03FCB77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5C876-BA4B-EE42-8926-392D6090F6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6886A-7AFE-AF40-9658-F98091D113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127233-F0AC-ED45-934C-AEC8988532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0E18D6-6E73-CD4F-A12D-2D6D69FFAB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2AA6E2-826D-2242-BE92-B62AD3F79098}"/>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8" name="Footer Placeholder 7">
            <a:extLst>
              <a:ext uri="{FF2B5EF4-FFF2-40B4-BE49-F238E27FC236}">
                <a16:creationId xmlns:a16="http://schemas.microsoft.com/office/drawing/2014/main" id="{09F975F7-3C0F-3547-8B4D-EB1A570A48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720B3E-F985-D347-A0D3-DAE276833948}"/>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267258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48697-1918-D04D-98D7-B72887FA9C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92B36B-E00C-8945-AE83-E367F6D4B922}"/>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4" name="Footer Placeholder 3">
            <a:extLst>
              <a:ext uri="{FF2B5EF4-FFF2-40B4-BE49-F238E27FC236}">
                <a16:creationId xmlns:a16="http://schemas.microsoft.com/office/drawing/2014/main" id="{81C077CE-8DE3-F84E-B926-9D94B1BA1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9139FB-D88B-F44A-BB70-4FF9EB7D1D69}"/>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35593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89C28F-FA17-EB4B-A3E6-7225AEDF998B}"/>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3" name="Footer Placeholder 2">
            <a:extLst>
              <a:ext uri="{FF2B5EF4-FFF2-40B4-BE49-F238E27FC236}">
                <a16:creationId xmlns:a16="http://schemas.microsoft.com/office/drawing/2014/main" id="{12E62866-4818-EA45-AE20-03FF263F0D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B88A83-1F68-CE41-8505-51C164FB70BB}"/>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411205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98E9-73EA-534C-8BE4-3D268DECA9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1203C8-A28D-AC48-B326-ACA11474F6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B9A518-B0F2-EA4A-8FD5-20E627470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05CF0-4CF6-2C48-9747-9C31582EC89F}"/>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6" name="Footer Placeholder 5">
            <a:extLst>
              <a:ext uri="{FF2B5EF4-FFF2-40B4-BE49-F238E27FC236}">
                <a16:creationId xmlns:a16="http://schemas.microsoft.com/office/drawing/2014/main" id="{510BA122-0371-5F45-9A58-9C71221AD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A58135-2CC4-1B48-A0EC-B0C7D050F8E4}"/>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208863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C29D3-290F-E748-93E7-093333F09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067067-0F29-EE43-81CE-E2DF47A98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9FCE3-5134-8A44-A538-421D4667D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73E21D-A906-F546-B1CD-73ACF44E08EC}"/>
              </a:ext>
            </a:extLst>
          </p:cNvPr>
          <p:cNvSpPr>
            <a:spLocks noGrp="1"/>
          </p:cNvSpPr>
          <p:nvPr>
            <p:ph type="dt" sz="half" idx="10"/>
          </p:nvPr>
        </p:nvSpPr>
        <p:spPr/>
        <p:txBody>
          <a:bodyPr/>
          <a:lstStyle/>
          <a:p>
            <a:fld id="{07D222BE-D86A-2342-8298-06EF1A7F2246}" type="datetimeFigureOut">
              <a:rPr lang="en-US" smtClean="0"/>
              <a:t>3/12/21</a:t>
            </a:fld>
            <a:endParaRPr lang="en-US"/>
          </a:p>
        </p:txBody>
      </p:sp>
      <p:sp>
        <p:nvSpPr>
          <p:cNvPr id="6" name="Footer Placeholder 5">
            <a:extLst>
              <a:ext uri="{FF2B5EF4-FFF2-40B4-BE49-F238E27FC236}">
                <a16:creationId xmlns:a16="http://schemas.microsoft.com/office/drawing/2014/main" id="{8067E19E-E88B-3047-8DEB-37DEF8A28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30FEA-FE18-1445-B875-8AE94DC067A5}"/>
              </a:ext>
            </a:extLst>
          </p:cNvPr>
          <p:cNvSpPr>
            <a:spLocks noGrp="1"/>
          </p:cNvSpPr>
          <p:nvPr>
            <p:ph type="sldNum" sz="quarter" idx="12"/>
          </p:nvPr>
        </p:nvSpPr>
        <p:spPr/>
        <p:txBody>
          <a:bodyPr/>
          <a:lstStyle/>
          <a:p>
            <a:fld id="{FE52379A-2C99-7B47-886B-97F5559CB2B5}" type="slidenum">
              <a:rPr lang="en-US" smtClean="0"/>
              <a:t>‹#›</a:t>
            </a:fld>
            <a:endParaRPr lang="en-US"/>
          </a:p>
        </p:txBody>
      </p:sp>
    </p:spTree>
    <p:extLst>
      <p:ext uri="{BB962C8B-B14F-4D97-AF65-F5344CB8AC3E}">
        <p14:creationId xmlns:p14="http://schemas.microsoft.com/office/powerpoint/2010/main" val="14052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F4684-B8D6-A24C-AB84-8C35CA2C5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76F0CA-DD90-4840-85D7-DA132AD4F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E105B-8494-1F49-8460-B95F69DFDB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222BE-D86A-2342-8298-06EF1A7F2246}" type="datetimeFigureOut">
              <a:rPr lang="en-US" smtClean="0"/>
              <a:t>3/12/21</a:t>
            </a:fld>
            <a:endParaRPr lang="en-US"/>
          </a:p>
        </p:txBody>
      </p:sp>
      <p:sp>
        <p:nvSpPr>
          <p:cNvPr id="5" name="Footer Placeholder 4">
            <a:extLst>
              <a:ext uri="{FF2B5EF4-FFF2-40B4-BE49-F238E27FC236}">
                <a16:creationId xmlns:a16="http://schemas.microsoft.com/office/drawing/2014/main" id="{7D94DAAA-19CA-6A45-ADB3-A9BA1C8B8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BCE4F8-9EEC-804A-80FD-0CE3E2F37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379A-2C99-7B47-886B-97F5559CB2B5}" type="slidenum">
              <a:rPr lang="en-US" smtClean="0"/>
              <a:t>‹#›</a:t>
            </a:fld>
            <a:endParaRPr lang="en-US"/>
          </a:p>
        </p:txBody>
      </p:sp>
    </p:spTree>
    <p:extLst>
      <p:ext uri="{BB962C8B-B14F-4D97-AF65-F5344CB8AC3E}">
        <p14:creationId xmlns:p14="http://schemas.microsoft.com/office/powerpoint/2010/main" val="2369492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076334"/>
      </p:ext>
    </p:extLst>
  </p:cSld>
  <p:clrMap bg1="lt1" tx1="dk1" bg2="lt2" tx2="dk2" accent1="accent1" accent2="accent2" accent3="accent3" accent4="accent4" accent5="accent5" accent6="accent6" hlink="hlink" folHlink="folHlink"/>
  <p:sldLayoutIdLst>
    <p:sldLayoutId id="2147483667" r:id="rId1"/>
    <p:sldLayoutId id="2147483670" r:id="rId2"/>
  </p:sldLayoutIdLst>
  <p:txStyles>
    <p:titleStyle>
      <a:lvl1pPr algn="l" defTabSz="1219170" rtl="0" eaLnBrk="1" latinLnBrk="0" hangingPunct="1">
        <a:spcBef>
          <a:spcPct val="0"/>
        </a:spcBef>
        <a:buNone/>
        <a:defRPr sz="6400" kern="1200">
          <a:solidFill>
            <a:schemeClr val="tx1"/>
          </a:solidFill>
          <a:effectLst>
            <a:outerShdw blurRad="38100" dist="38100" dir="2700000" algn="tl">
              <a:srgbClr val="000000">
                <a:alpha val="43137"/>
              </a:srgbClr>
            </a:outerShdw>
          </a:effectLst>
          <a:latin typeface="Alternate Gothic W01 No 2"/>
          <a:ea typeface="+mj-ea"/>
          <a:cs typeface="Alternate Gothic W01 No 2"/>
        </a:defRPr>
      </a:lvl1pPr>
    </p:titleStyle>
    <p:bodyStyle>
      <a:lvl1pPr marL="457189" indent="-457189" algn="l" defTabSz="1219170" rtl="0" eaLnBrk="1" latinLnBrk="0" hangingPunct="1">
        <a:spcBef>
          <a:spcPct val="20000"/>
        </a:spcBef>
        <a:buClr>
          <a:schemeClr val="accent1"/>
        </a:buClr>
        <a:buSzPct val="100000"/>
        <a:buFont typeface="Lucida Grande"/>
        <a:buChar char="‣"/>
        <a:defRPr sz="1867" kern="1200">
          <a:solidFill>
            <a:schemeClr val="tx1"/>
          </a:solidFill>
          <a:latin typeface="Gotham Book"/>
          <a:ea typeface="+mn-ea"/>
          <a:cs typeface="Gotham Book"/>
        </a:defRPr>
      </a:lvl1pPr>
      <a:lvl2pPr marL="990575" indent="-380990" algn="l" defTabSz="1219170" rtl="0" eaLnBrk="1" latinLnBrk="0" hangingPunct="1">
        <a:spcBef>
          <a:spcPct val="20000"/>
        </a:spcBef>
        <a:buClr>
          <a:schemeClr val="tx2"/>
        </a:buClr>
        <a:buFont typeface="Lucida Grande"/>
        <a:buChar char="▾"/>
        <a:defRPr sz="1867" kern="1200">
          <a:solidFill>
            <a:schemeClr val="tx1"/>
          </a:solidFill>
          <a:latin typeface="Gotham Book"/>
          <a:ea typeface="+mn-ea"/>
          <a:cs typeface="Gotham Book"/>
        </a:defRPr>
      </a:lvl2pPr>
      <a:lvl3pPr marL="1523962" indent="-304792" algn="l" defTabSz="1219170" rtl="0" eaLnBrk="1" latinLnBrk="0" hangingPunct="1">
        <a:spcBef>
          <a:spcPct val="20000"/>
        </a:spcBef>
        <a:buClr>
          <a:schemeClr val="tx2"/>
        </a:buClr>
        <a:buFont typeface="Arial" pitchFamily="34" charset="0"/>
        <a:buChar char="•"/>
        <a:defRPr sz="1867" kern="1200">
          <a:solidFill>
            <a:schemeClr val="tx1"/>
          </a:solidFill>
          <a:latin typeface="Gotham Book"/>
          <a:ea typeface="+mn-ea"/>
          <a:cs typeface="Gotham Book"/>
        </a:defRPr>
      </a:lvl3pPr>
      <a:lvl4pPr marL="2133547" indent="-304792" algn="l" defTabSz="1219170" rtl="0" eaLnBrk="1" latinLnBrk="0" hangingPunct="1">
        <a:spcBef>
          <a:spcPct val="20000"/>
        </a:spcBef>
        <a:buClr>
          <a:schemeClr val="tx2"/>
        </a:buClr>
        <a:buFont typeface="Lucida Grande"/>
        <a:buChar char="»"/>
        <a:defRPr sz="1867" kern="1200">
          <a:solidFill>
            <a:schemeClr val="tx1"/>
          </a:solidFill>
          <a:latin typeface="Gotham Book"/>
          <a:ea typeface="+mn-ea"/>
          <a:cs typeface="Gotham Book"/>
        </a:defRPr>
      </a:lvl4pPr>
      <a:lvl5pPr marL="2743131" indent="-304792" algn="l" defTabSz="1219170" rtl="0" eaLnBrk="1" latinLnBrk="0" hangingPunct="1">
        <a:spcBef>
          <a:spcPct val="20000"/>
        </a:spcBef>
        <a:buClr>
          <a:schemeClr val="tx2"/>
        </a:buClr>
        <a:buSzPct val="80000"/>
        <a:buFont typeface="Arial"/>
        <a:buChar char="❯"/>
        <a:defRPr sz="1867" kern="1200">
          <a:solidFill>
            <a:schemeClr val="tx1"/>
          </a:solidFill>
          <a:latin typeface="Gotham Book"/>
          <a:ea typeface="+mn-ea"/>
          <a:cs typeface="Gotham Book"/>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7850-03EC-6247-A0AA-4DF844FD6AFA}"/>
              </a:ext>
            </a:extLst>
          </p:cNvPr>
          <p:cNvSpPr>
            <a:spLocks noGrp="1"/>
          </p:cNvSpPr>
          <p:nvPr>
            <p:ph type="ctrTitle"/>
          </p:nvPr>
        </p:nvSpPr>
        <p:spPr>
          <a:xfrm>
            <a:off x="1524000" y="1821504"/>
            <a:ext cx="9144000" cy="2387600"/>
          </a:xfrm>
        </p:spPr>
        <p:txBody>
          <a:bodyPr/>
          <a:lstStyle/>
          <a:p>
            <a:r>
              <a:rPr lang="en-US" dirty="0">
                <a:solidFill>
                  <a:schemeClr val="bg1"/>
                </a:solidFill>
              </a:rPr>
              <a:t>Slides to help explaining </a:t>
            </a:r>
            <a:br>
              <a:rPr lang="en-US" dirty="0">
                <a:solidFill>
                  <a:schemeClr val="bg1"/>
                </a:solidFill>
              </a:rPr>
            </a:br>
            <a:r>
              <a:rPr lang="en-US" dirty="0">
                <a:solidFill>
                  <a:schemeClr val="bg1"/>
                </a:solidFill>
                <a:latin typeface="+mn-lt"/>
              </a:rPr>
              <a:t>Agile as mindset</a:t>
            </a:r>
            <a:endParaRPr lang="en-US" dirty="0">
              <a:solidFill>
                <a:schemeClr val="bg1"/>
              </a:solidFill>
            </a:endParaRPr>
          </a:p>
        </p:txBody>
      </p:sp>
    </p:spTree>
    <p:extLst>
      <p:ext uri="{BB962C8B-B14F-4D97-AF65-F5344CB8AC3E}">
        <p14:creationId xmlns:p14="http://schemas.microsoft.com/office/powerpoint/2010/main" val="231819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7746-FADC-F245-842F-6C34D13BB107}"/>
              </a:ext>
            </a:extLst>
          </p:cNvPr>
          <p:cNvSpPr>
            <a:spLocks noGrp="1"/>
          </p:cNvSpPr>
          <p:nvPr>
            <p:ph type="title"/>
          </p:nvPr>
        </p:nvSpPr>
        <p:spPr>
          <a:xfrm>
            <a:off x="838200" y="2103437"/>
            <a:ext cx="10515600" cy="1325563"/>
          </a:xfrm>
        </p:spPr>
        <p:txBody>
          <a:bodyPr>
            <a:normAutofit fontScale="90000"/>
          </a:bodyPr>
          <a:lstStyle/>
          <a:p>
            <a:pPr algn="ctr"/>
            <a:r>
              <a:rPr lang="en-US" dirty="0">
                <a:solidFill>
                  <a:schemeClr val="bg1"/>
                </a:solidFill>
                <a:latin typeface="+mn-lt"/>
              </a:rPr>
              <a:t>To see how these slides can be used and the narrative I use with these slides please watch:</a:t>
            </a:r>
          </a:p>
        </p:txBody>
      </p:sp>
      <p:sp>
        <p:nvSpPr>
          <p:cNvPr id="3" name="Content Placeholder 2">
            <a:extLst>
              <a:ext uri="{FF2B5EF4-FFF2-40B4-BE49-F238E27FC236}">
                <a16:creationId xmlns:a16="http://schemas.microsoft.com/office/drawing/2014/main" id="{1AB1E13C-9E0C-3A40-A1E4-44C5395552B8}"/>
              </a:ext>
            </a:extLst>
          </p:cNvPr>
          <p:cNvSpPr>
            <a:spLocks noGrp="1"/>
          </p:cNvSpPr>
          <p:nvPr>
            <p:ph idx="1"/>
          </p:nvPr>
        </p:nvSpPr>
        <p:spPr>
          <a:xfrm>
            <a:off x="838200" y="4094326"/>
            <a:ext cx="10515600" cy="545910"/>
          </a:xfrm>
        </p:spPr>
        <p:txBody>
          <a:bodyPr/>
          <a:lstStyle/>
          <a:p>
            <a:pPr marL="0" indent="0" algn="ctr">
              <a:buNone/>
            </a:pPr>
            <a:r>
              <a:rPr lang="en-US" dirty="0">
                <a:solidFill>
                  <a:schemeClr val="bg1"/>
                </a:solidFill>
              </a:rPr>
              <a:t>https://</a:t>
            </a:r>
            <a:r>
              <a:rPr lang="en-US" dirty="0" err="1">
                <a:solidFill>
                  <a:schemeClr val="bg1"/>
                </a:solidFill>
              </a:rPr>
              <a:t>youtu.be</a:t>
            </a:r>
            <a:r>
              <a:rPr lang="en-US" dirty="0">
                <a:solidFill>
                  <a:schemeClr val="bg1"/>
                </a:solidFill>
              </a:rPr>
              <a:t>/oZ6dPacn4Js</a:t>
            </a:r>
          </a:p>
        </p:txBody>
      </p:sp>
    </p:spTree>
    <p:extLst>
      <p:ext uri="{BB962C8B-B14F-4D97-AF65-F5344CB8AC3E}">
        <p14:creationId xmlns:p14="http://schemas.microsoft.com/office/powerpoint/2010/main" val="150100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7746-FADC-F245-842F-6C34D13BB107}"/>
              </a:ext>
            </a:extLst>
          </p:cNvPr>
          <p:cNvSpPr>
            <a:spLocks noGrp="1"/>
          </p:cNvSpPr>
          <p:nvPr>
            <p:ph type="title"/>
          </p:nvPr>
        </p:nvSpPr>
        <p:spPr>
          <a:xfrm>
            <a:off x="838200" y="1161741"/>
            <a:ext cx="10515600" cy="1325563"/>
          </a:xfrm>
        </p:spPr>
        <p:txBody>
          <a:bodyPr>
            <a:normAutofit/>
          </a:bodyPr>
          <a:lstStyle/>
          <a:p>
            <a:pPr algn="ctr"/>
            <a:r>
              <a:rPr lang="en-US" dirty="0">
                <a:solidFill>
                  <a:schemeClr val="bg1"/>
                </a:solidFill>
                <a:latin typeface="+mn-lt"/>
              </a:rPr>
              <a:t>Permissions</a:t>
            </a:r>
          </a:p>
        </p:txBody>
      </p:sp>
      <p:sp>
        <p:nvSpPr>
          <p:cNvPr id="3" name="Content Placeholder 2">
            <a:extLst>
              <a:ext uri="{FF2B5EF4-FFF2-40B4-BE49-F238E27FC236}">
                <a16:creationId xmlns:a16="http://schemas.microsoft.com/office/drawing/2014/main" id="{1AB1E13C-9E0C-3A40-A1E4-44C5395552B8}"/>
              </a:ext>
            </a:extLst>
          </p:cNvPr>
          <p:cNvSpPr>
            <a:spLocks noGrp="1"/>
          </p:cNvSpPr>
          <p:nvPr>
            <p:ph idx="1"/>
          </p:nvPr>
        </p:nvSpPr>
        <p:spPr>
          <a:xfrm>
            <a:off x="838200" y="3152629"/>
            <a:ext cx="10515600" cy="2620373"/>
          </a:xfrm>
        </p:spPr>
        <p:txBody>
          <a:bodyPr>
            <a:noAutofit/>
          </a:bodyPr>
          <a:lstStyle/>
          <a:p>
            <a:pPr marL="0" indent="0" algn="ctr">
              <a:buNone/>
            </a:pPr>
            <a:r>
              <a:rPr lang="en-US" dirty="0">
                <a:solidFill>
                  <a:schemeClr val="bg1"/>
                </a:solidFill>
              </a:rPr>
              <a:t>The intent for sharing this material is to allow you to use and adapt these slides to help you explain Agile. Please feel free to use and / or modify these slides as needed. I have also included some light speaker notes to help you. </a:t>
            </a:r>
            <a:br>
              <a:rPr lang="en-US" dirty="0">
                <a:solidFill>
                  <a:schemeClr val="bg1"/>
                </a:solidFill>
              </a:rPr>
            </a:br>
            <a:br>
              <a:rPr lang="en-US" dirty="0">
                <a:solidFill>
                  <a:schemeClr val="bg1"/>
                </a:solidFill>
              </a:rPr>
            </a:br>
            <a:r>
              <a:rPr lang="en-US" dirty="0">
                <a:solidFill>
                  <a:schemeClr val="bg1"/>
                </a:solidFill>
              </a:rPr>
              <a:t>Please keep the attribution on the slides. </a:t>
            </a:r>
          </a:p>
        </p:txBody>
      </p:sp>
    </p:spTree>
    <p:extLst>
      <p:ext uri="{BB962C8B-B14F-4D97-AF65-F5344CB8AC3E}">
        <p14:creationId xmlns:p14="http://schemas.microsoft.com/office/powerpoint/2010/main" val="328074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2" name="Group 331"/>
          <p:cNvGrpSpPr/>
          <p:nvPr/>
        </p:nvGrpSpPr>
        <p:grpSpPr>
          <a:xfrm>
            <a:off x="2809181" y="3124201"/>
            <a:ext cx="6549740" cy="2751779"/>
            <a:chOff x="2098095" y="1041315"/>
            <a:chExt cx="4912305" cy="2063834"/>
          </a:xfrm>
        </p:grpSpPr>
        <p:sp>
          <p:nvSpPr>
            <p:cNvPr id="333" name="Isosceles Triangle 332"/>
            <p:cNvSpPr/>
            <p:nvPr/>
          </p:nvSpPr>
          <p:spPr>
            <a:xfrm rot="16200000">
              <a:off x="3126797" y="469816"/>
              <a:ext cx="2057399" cy="3200397"/>
            </a:xfrm>
            <a:prstGeom prst="triangle">
              <a:avLst>
                <a:gd name="adj" fmla="val 50930"/>
              </a:avLst>
            </a:prstGeom>
            <a:gradFill flip="none" rotWithShape="1">
              <a:gsLst>
                <a:gs pos="0">
                  <a:schemeClr val="accent3">
                    <a:tint val="50000"/>
                    <a:satMod val="300000"/>
                    <a:alpha val="16000"/>
                  </a:schemeClr>
                </a:gs>
                <a:gs pos="35000">
                  <a:schemeClr val="accent3">
                    <a:tint val="37000"/>
                    <a:satMod val="300000"/>
                    <a:alpha val="16000"/>
                  </a:schemeClr>
                </a:gs>
                <a:gs pos="100000">
                  <a:schemeClr val="accent3">
                    <a:tint val="15000"/>
                    <a:satMod val="350000"/>
                    <a:alpha val="16000"/>
                  </a:schemeClr>
                </a:gs>
              </a:gsLst>
              <a:lin ang="16200000" scaled="1"/>
              <a:tileRect/>
            </a:gradFill>
            <a:ln>
              <a:solidFill>
                <a:srgbClr val="8B8F92"/>
              </a:solidFill>
            </a:ln>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4" name="Oval 333"/>
            <p:cNvSpPr/>
            <p:nvPr/>
          </p:nvSpPr>
          <p:spPr>
            <a:xfrm rot="5400000">
              <a:off x="3576391" y="1871947"/>
              <a:ext cx="937203" cy="373404"/>
            </a:xfrm>
            <a:prstGeom prst="ellipse">
              <a:avLst/>
            </a:prstGeom>
            <a:gradFill flip="none" rotWithShape="1">
              <a:gsLst>
                <a:gs pos="0">
                  <a:schemeClr val="tx2">
                    <a:alpha val="56000"/>
                  </a:schemeClr>
                </a:gs>
                <a:gs pos="78000">
                  <a:schemeClr val="bg2">
                    <a:lumMod val="25000"/>
                    <a:lumOff val="75000"/>
                    <a:alpha val="56000"/>
                  </a:schemeClr>
                </a:gs>
                <a:gs pos="100000">
                  <a:schemeClr val="tx1">
                    <a:lumMod val="95000"/>
                    <a:alpha val="56000"/>
                  </a:schemeClr>
                </a:gs>
              </a:gsLst>
              <a:lin ang="16200000" scaled="1"/>
              <a:tileRec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5" name="Diamond 334"/>
            <p:cNvSpPr>
              <a:spLocks noChangeAspect="1"/>
            </p:cNvSpPr>
            <p:nvPr/>
          </p:nvSpPr>
          <p:spPr>
            <a:xfrm>
              <a:off x="3012495" y="19239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6" name="Diamond 335"/>
            <p:cNvSpPr>
              <a:spLocks noChangeAspect="1"/>
            </p:cNvSpPr>
            <p:nvPr/>
          </p:nvSpPr>
          <p:spPr>
            <a:xfrm>
              <a:off x="3381303" y="18477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7" name="Diamond 336"/>
            <p:cNvSpPr>
              <a:spLocks noChangeAspect="1"/>
            </p:cNvSpPr>
            <p:nvPr/>
          </p:nvSpPr>
          <p:spPr>
            <a:xfrm>
              <a:off x="3228903"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8" name="Diamond 337"/>
            <p:cNvSpPr>
              <a:spLocks noChangeAspect="1"/>
            </p:cNvSpPr>
            <p:nvPr/>
          </p:nvSpPr>
          <p:spPr>
            <a:xfrm>
              <a:off x="3545895"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9" name="Isosceles Triangle 338"/>
            <p:cNvSpPr/>
            <p:nvPr/>
          </p:nvSpPr>
          <p:spPr>
            <a:xfrm>
              <a:off x="4307895" y="1727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0" name="Isosceles Triangle 339"/>
            <p:cNvSpPr/>
            <p:nvPr/>
          </p:nvSpPr>
          <p:spPr>
            <a:xfrm>
              <a:off x="44602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1" name="Isosceles Triangle 340"/>
            <p:cNvSpPr/>
            <p:nvPr/>
          </p:nvSpPr>
          <p:spPr>
            <a:xfrm>
              <a:off x="46888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2" name="Isosceles Triangle 341"/>
            <p:cNvSpPr/>
            <p:nvPr/>
          </p:nvSpPr>
          <p:spPr>
            <a:xfrm>
              <a:off x="4580946" y="2042499"/>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3" name="Isosceles Triangle 342"/>
            <p:cNvSpPr/>
            <p:nvPr/>
          </p:nvSpPr>
          <p:spPr>
            <a:xfrm>
              <a:off x="4841295" y="2108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4" name="Isosceles Triangle 343"/>
            <p:cNvSpPr/>
            <p:nvPr/>
          </p:nvSpPr>
          <p:spPr>
            <a:xfrm>
              <a:off x="49936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5" name="Isosceles Triangle 344"/>
            <p:cNvSpPr/>
            <p:nvPr/>
          </p:nvSpPr>
          <p:spPr>
            <a:xfrm>
              <a:off x="4384095" y="21843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6" name="Isosceles Triangle 345"/>
            <p:cNvSpPr/>
            <p:nvPr/>
          </p:nvSpPr>
          <p:spPr>
            <a:xfrm>
              <a:off x="46888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7" name="Isosceles Triangle 346"/>
            <p:cNvSpPr/>
            <p:nvPr/>
          </p:nvSpPr>
          <p:spPr>
            <a:xfrm>
              <a:off x="45364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8" name="Isosceles Triangle 347"/>
            <p:cNvSpPr/>
            <p:nvPr/>
          </p:nvSpPr>
          <p:spPr>
            <a:xfrm>
              <a:off x="48412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9" name="Isosceles Triangle 348"/>
            <p:cNvSpPr/>
            <p:nvPr/>
          </p:nvSpPr>
          <p:spPr>
            <a:xfrm>
              <a:off x="49174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0" name="Isosceles Triangle 349"/>
            <p:cNvSpPr/>
            <p:nvPr/>
          </p:nvSpPr>
          <p:spPr>
            <a:xfrm>
              <a:off x="5069895" y="15747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1" name="Oval 350"/>
            <p:cNvSpPr/>
            <p:nvPr/>
          </p:nvSpPr>
          <p:spPr>
            <a:xfrm rot="5400000">
              <a:off x="4720252" y="1612507"/>
              <a:ext cx="2063833" cy="921452"/>
            </a:xfrm>
            <a:prstGeom prst="ellipse">
              <a:avLst/>
            </a:prstGeom>
            <a:gradFill>
              <a:gsLst>
                <a:gs pos="100000">
                  <a:schemeClr val="tx2"/>
                </a:gs>
                <a:gs pos="31000">
                  <a:schemeClr val="bg2">
                    <a:lumMod val="25000"/>
                    <a:lumOff val="75000"/>
                  </a:schemeClr>
                </a:gs>
                <a:gs pos="0">
                  <a:schemeClr val="tx1">
                    <a:lumMod val="95000"/>
                  </a:schemeClr>
                </a:gs>
              </a:gsLs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2" name="Oval 351"/>
            <p:cNvSpPr>
              <a:spLocks noChangeAspect="1"/>
            </p:cNvSpPr>
            <p:nvPr/>
          </p:nvSpPr>
          <p:spPr>
            <a:xfrm rot="10800000">
              <a:off x="6325090" y="11611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3" name="Oval 352"/>
            <p:cNvSpPr>
              <a:spLocks noChangeAspect="1"/>
            </p:cNvSpPr>
            <p:nvPr/>
          </p:nvSpPr>
          <p:spPr>
            <a:xfrm rot="10800000">
              <a:off x="5927082" y="14075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4" name="Oval 353"/>
            <p:cNvSpPr>
              <a:spLocks noChangeAspect="1"/>
            </p:cNvSpPr>
            <p:nvPr/>
          </p:nvSpPr>
          <p:spPr>
            <a:xfrm rot="10800000">
              <a:off x="6449233" y="10716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5" name="Oval 354"/>
            <p:cNvSpPr>
              <a:spLocks noChangeAspect="1"/>
            </p:cNvSpPr>
            <p:nvPr/>
          </p:nvSpPr>
          <p:spPr>
            <a:xfrm rot="10800000">
              <a:off x="6132352" y="13664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6" name="Oval 355"/>
            <p:cNvSpPr>
              <a:spLocks noChangeAspect="1"/>
            </p:cNvSpPr>
            <p:nvPr/>
          </p:nvSpPr>
          <p:spPr>
            <a:xfrm rot="10800000">
              <a:off x="6372294" y="11411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7" name="Oval 356"/>
            <p:cNvSpPr>
              <a:spLocks noChangeAspect="1"/>
            </p:cNvSpPr>
            <p:nvPr/>
          </p:nvSpPr>
          <p:spPr>
            <a:xfrm rot="10800000">
              <a:off x="6111825" y="1156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8" name="Oval 357"/>
            <p:cNvSpPr>
              <a:spLocks noChangeAspect="1"/>
            </p:cNvSpPr>
            <p:nvPr/>
          </p:nvSpPr>
          <p:spPr>
            <a:xfrm rot="10800000">
              <a:off x="6101679" y="12019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9" name="Oval 358"/>
            <p:cNvSpPr>
              <a:spLocks noChangeAspect="1"/>
            </p:cNvSpPr>
            <p:nvPr/>
          </p:nvSpPr>
          <p:spPr>
            <a:xfrm rot="10800000">
              <a:off x="5943391" y="149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0" name="Oval 359"/>
            <p:cNvSpPr>
              <a:spLocks noChangeAspect="1"/>
            </p:cNvSpPr>
            <p:nvPr/>
          </p:nvSpPr>
          <p:spPr>
            <a:xfrm rot="10800000">
              <a:off x="6241999" y="12417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1" name="Oval 360"/>
            <p:cNvSpPr>
              <a:spLocks noChangeAspect="1"/>
            </p:cNvSpPr>
            <p:nvPr/>
          </p:nvSpPr>
          <p:spPr>
            <a:xfrm rot="10800000">
              <a:off x="5855111" y="129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2" name="Oval 361"/>
            <p:cNvSpPr>
              <a:spLocks noChangeAspect="1"/>
            </p:cNvSpPr>
            <p:nvPr/>
          </p:nvSpPr>
          <p:spPr>
            <a:xfrm rot="10800000">
              <a:off x="5678548" y="140182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3" name="Oval 362"/>
            <p:cNvSpPr>
              <a:spLocks noChangeAspect="1"/>
            </p:cNvSpPr>
            <p:nvPr/>
          </p:nvSpPr>
          <p:spPr>
            <a:xfrm rot="10800000">
              <a:off x="5834583" y="1080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4" name="Oval 363"/>
            <p:cNvSpPr>
              <a:spLocks noChangeAspect="1"/>
            </p:cNvSpPr>
            <p:nvPr/>
          </p:nvSpPr>
          <p:spPr>
            <a:xfrm rot="10800000">
              <a:off x="6737796" y="163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5" name="Oval 364"/>
            <p:cNvSpPr>
              <a:spLocks noChangeAspect="1"/>
            </p:cNvSpPr>
            <p:nvPr/>
          </p:nvSpPr>
          <p:spPr>
            <a:xfrm rot="10800000">
              <a:off x="6455431" y="15109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6" name="Oval 365"/>
            <p:cNvSpPr>
              <a:spLocks noChangeAspect="1"/>
            </p:cNvSpPr>
            <p:nvPr/>
          </p:nvSpPr>
          <p:spPr>
            <a:xfrm rot="10800000">
              <a:off x="6297143" y="1801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7" name="Oval 366"/>
            <p:cNvSpPr>
              <a:spLocks noChangeAspect="1"/>
            </p:cNvSpPr>
            <p:nvPr/>
          </p:nvSpPr>
          <p:spPr>
            <a:xfrm rot="10800000">
              <a:off x="6024849" y="26333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8" name="Oval 367"/>
            <p:cNvSpPr>
              <a:spLocks noChangeAspect="1"/>
            </p:cNvSpPr>
            <p:nvPr/>
          </p:nvSpPr>
          <p:spPr>
            <a:xfrm rot="10800000">
              <a:off x="6367150" y="20473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9" name="Oval 368"/>
            <p:cNvSpPr>
              <a:spLocks noChangeAspect="1"/>
            </p:cNvSpPr>
            <p:nvPr/>
          </p:nvSpPr>
          <p:spPr>
            <a:xfrm rot="10800000">
              <a:off x="6208862" y="159921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0" name="Oval 369"/>
            <p:cNvSpPr>
              <a:spLocks noChangeAspect="1"/>
            </p:cNvSpPr>
            <p:nvPr/>
          </p:nvSpPr>
          <p:spPr>
            <a:xfrm rot="10800000">
              <a:off x="6032300" y="195891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1" name="Oval 370"/>
            <p:cNvSpPr>
              <a:spLocks noChangeAspect="1"/>
            </p:cNvSpPr>
            <p:nvPr/>
          </p:nvSpPr>
          <p:spPr>
            <a:xfrm rot="10800000">
              <a:off x="6032300" y="17107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2" name="Oval 371"/>
            <p:cNvSpPr>
              <a:spLocks noChangeAspect="1"/>
            </p:cNvSpPr>
            <p:nvPr/>
          </p:nvSpPr>
          <p:spPr>
            <a:xfrm rot="10800000">
              <a:off x="6188335" y="13896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3" name="Oval 372"/>
            <p:cNvSpPr>
              <a:spLocks noChangeAspect="1"/>
            </p:cNvSpPr>
            <p:nvPr/>
          </p:nvSpPr>
          <p:spPr>
            <a:xfrm rot="10800000">
              <a:off x="6604539" y="229088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4" name="Oval 373"/>
            <p:cNvSpPr>
              <a:spLocks noChangeAspect="1"/>
            </p:cNvSpPr>
            <p:nvPr/>
          </p:nvSpPr>
          <p:spPr>
            <a:xfrm rot="10800000">
              <a:off x="6322174" y="22237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5" name="Oval 374"/>
            <p:cNvSpPr>
              <a:spLocks noChangeAspect="1"/>
            </p:cNvSpPr>
            <p:nvPr/>
          </p:nvSpPr>
          <p:spPr>
            <a:xfrm rot="16200000">
              <a:off x="6677233" y="125310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6" name="Oval 375"/>
            <p:cNvSpPr>
              <a:spLocks noChangeAspect="1"/>
            </p:cNvSpPr>
            <p:nvPr/>
          </p:nvSpPr>
          <p:spPr>
            <a:xfrm rot="10800000">
              <a:off x="5923504" y="18795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7" name="Oval 376"/>
            <p:cNvSpPr>
              <a:spLocks noChangeAspect="1"/>
            </p:cNvSpPr>
            <p:nvPr/>
          </p:nvSpPr>
          <p:spPr>
            <a:xfrm rot="16200000">
              <a:off x="5966300" y="27354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8" name="Oval 377"/>
            <p:cNvSpPr>
              <a:spLocks noChangeAspect="1"/>
            </p:cNvSpPr>
            <p:nvPr/>
          </p:nvSpPr>
          <p:spPr>
            <a:xfrm rot="16200000">
              <a:off x="6206536" y="2739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9" name="Oval 378"/>
            <p:cNvSpPr>
              <a:spLocks noChangeAspect="1"/>
            </p:cNvSpPr>
            <p:nvPr/>
          </p:nvSpPr>
          <p:spPr>
            <a:xfrm rot="16200000">
              <a:off x="6056521" y="247064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0" name="Oval 379"/>
            <p:cNvSpPr>
              <a:spLocks noChangeAspect="1"/>
            </p:cNvSpPr>
            <p:nvPr/>
          </p:nvSpPr>
          <p:spPr>
            <a:xfrm rot="16200000">
              <a:off x="6377631" y="2626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1" name="Oval 380"/>
            <p:cNvSpPr>
              <a:spLocks noChangeAspect="1"/>
            </p:cNvSpPr>
            <p:nvPr/>
          </p:nvSpPr>
          <p:spPr>
            <a:xfrm rot="16200000">
              <a:off x="6660045" y="26227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2" name="Oval 381"/>
            <p:cNvSpPr>
              <a:spLocks noChangeAspect="1"/>
            </p:cNvSpPr>
            <p:nvPr/>
          </p:nvSpPr>
          <p:spPr>
            <a:xfrm rot="16200000">
              <a:off x="6492294" y="24286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3" name="Oval 382"/>
            <p:cNvSpPr>
              <a:spLocks noChangeAspect="1"/>
            </p:cNvSpPr>
            <p:nvPr/>
          </p:nvSpPr>
          <p:spPr>
            <a:xfrm rot="16200000">
              <a:off x="6549343" y="13098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4" name="Oval 383"/>
            <p:cNvSpPr>
              <a:spLocks noChangeAspect="1"/>
            </p:cNvSpPr>
            <p:nvPr/>
          </p:nvSpPr>
          <p:spPr>
            <a:xfrm rot="16200000">
              <a:off x="6079403" y="13741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5" name="Oval 384"/>
            <p:cNvSpPr>
              <a:spLocks noChangeAspect="1"/>
            </p:cNvSpPr>
            <p:nvPr/>
          </p:nvSpPr>
          <p:spPr>
            <a:xfrm rot="16200000">
              <a:off x="6281189" y="128582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6" name="Oval 385"/>
            <p:cNvSpPr>
              <a:spLocks noChangeAspect="1"/>
            </p:cNvSpPr>
            <p:nvPr/>
          </p:nvSpPr>
          <p:spPr>
            <a:xfrm rot="16200000">
              <a:off x="5898751" y="118803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7" name="Oval 386"/>
            <p:cNvSpPr>
              <a:spLocks noChangeAspect="1"/>
            </p:cNvSpPr>
            <p:nvPr/>
          </p:nvSpPr>
          <p:spPr>
            <a:xfrm rot="16200000">
              <a:off x="6169624" y="11092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8" name="Oval 387"/>
            <p:cNvSpPr>
              <a:spLocks noChangeAspect="1"/>
            </p:cNvSpPr>
            <p:nvPr/>
          </p:nvSpPr>
          <p:spPr>
            <a:xfrm rot="16200000">
              <a:off x="6302829" y="11055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9" name="Oval 388"/>
            <p:cNvSpPr>
              <a:spLocks noChangeAspect="1"/>
            </p:cNvSpPr>
            <p:nvPr/>
          </p:nvSpPr>
          <p:spPr>
            <a:xfrm rot="10800000">
              <a:off x="5731246" y="21577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0" name="Oval 389"/>
            <p:cNvSpPr>
              <a:spLocks noChangeAspect="1"/>
            </p:cNvSpPr>
            <p:nvPr/>
          </p:nvSpPr>
          <p:spPr>
            <a:xfrm rot="10800000">
              <a:off x="5642965" y="19559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1" name="Oval 390"/>
            <p:cNvSpPr>
              <a:spLocks noChangeAspect="1"/>
            </p:cNvSpPr>
            <p:nvPr/>
          </p:nvSpPr>
          <p:spPr>
            <a:xfrm rot="10800000">
              <a:off x="5466403" y="2315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2" name="Oval 391"/>
            <p:cNvSpPr>
              <a:spLocks noChangeAspect="1"/>
            </p:cNvSpPr>
            <p:nvPr/>
          </p:nvSpPr>
          <p:spPr>
            <a:xfrm rot="10800000">
              <a:off x="5466403" y="206754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3" name="Oval 392"/>
            <p:cNvSpPr>
              <a:spLocks noChangeAspect="1"/>
            </p:cNvSpPr>
            <p:nvPr/>
          </p:nvSpPr>
          <p:spPr>
            <a:xfrm rot="10800000">
              <a:off x="5941388" y="260660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4" name="Oval 393"/>
            <p:cNvSpPr>
              <a:spLocks noChangeAspect="1"/>
            </p:cNvSpPr>
            <p:nvPr/>
          </p:nvSpPr>
          <p:spPr>
            <a:xfrm rot="10800000">
              <a:off x="6827393" y="250061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5" name="Oval 394"/>
            <p:cNvSpPr>
              <a:spLocks noChangeAspect="1"/>
            </p:cNvSpPr>
            <p:nvPr/>
          </p:nvSpPr>
          <p:spPr>
            <a:xfrm rot="10800000">
              <a:off x="6897400" y="274691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6" name="Oval 395"/>
            <p:cNvSpPr>
              <a:spLocks noChangeAspect="1"/>
            </p:cNvSpPr>
            <p:nvPr/>
          </p:nvSpPr>
          <p:spPr>
            <a:xfrm rot="10800000">
              <a:off x="6739112" y="22988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7" name="Oval 396"/>
            <p:cNvSpPr>
              <a:spLocks noChangeAspect="1"/>
            </p:cNvSpPr>
            <p:nvPr/>
          </p:nvSpPr>
          <p:spPr>
            <a:xfrm rot="10800000">
              <a:off x="6562550" y="241039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8" name="Oval 397"/>
            <p:cNvSpPr>
              <a:spLocks noChangeAspect="1"/>
            </p:cNvSpPr>
            <p:nvPr/>
          </p:nvSpPr>
          <p:spPr>
            <a:xfrm rot="10800000">
              <a:off x="6718585" y="20892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9" name="Oval 398"/>
            <p:cNvSpPr>
              <a:spLocks noChangeAspect="1"/>
            </p:cNvSpPr>
            <p:nvPr/>
          </p:nvSpPr>
          <p:spPr>
            <a:xfrm rot="10800000">
              <a:off x="6275609" y="13169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0" name="Oval 399"/>
            <p:cNvSpPr>
              <a:spLocks noChangeAspect="1"/>
            </p:cNvSpPr>
            <p:nvPr/>
          </p:nvSpPr>
          <p:spPr>
            <a:xfrm rot="10800000">
              <a:off x="6187328" y="11151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1" name="Oval 400"/>
            <p:cNvSpPr>
              <a:spLocks noChangeAspect="1"/>
            </p:cNvSpPr>
            <p:nvPr/>
          </p:nvSpPr>
          <p:spPr>
            <a:xfrm rot="10800000">
              <a:off x="6064334" y="19058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2" name="Oval 401"/>
            <p:cNvSpPr>
              <a:spLocks noChangeAspect="1"/>
            </p:cNvSpPr>
            <p:nvPr/>
          </p:nvSpPr>
          <p:spPr>
            <a:xfrm rot="10800000">
              <a:off x="6010766" y="12267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3" name="Oval 402"/>
            <p:cNvSpPr>
              <a:spLocks noChangeAspect="1"/>
            </p:cNvSpPr>
            <p:nvPr/>
          </p:nvSpPr>
          <p:spPr>
            <a:xfrm rot="10800000">
              <a:off x="5938201" y="140219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4" name="Oval 403"/>
            <p:cNvSpPr>
              <a:spLocks noChangeAspect="1"/>
            </p:cNvSpPr>
            <p:nvPr/>
          </p:nvSpPr>
          <p:spPr>
            <a:xfrm rot="10800000">
              <a:off x="5740151" y="12875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5" name="Oval 404"/>
            <p:cNvSpPr>
              <a:spLocks noChangeAspect="1"/>
            </p:cNvSpPr>
            <p:nvPr/>
          </p:nvSpPr>
          <p:spPr>
            <a:xfrm rot="10800000">
              <a:off x="5810463" y="108099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6" name="Oval 405"/>
            <p:cNvSpPr>
              <a:spLocks noChangeAspect="1"/>
            </p:cNvSpPr>
            <p:nvPr/>
          </p:nvSpPr>
          <p:spPr>
            <a:xfrm rot="10800000">
              <a:off x="5880470" y="132730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7" name="Oval 406"/>
            <p:cNvSpPr>
              <a:spLocks noChangeAspect="1"/>
            </p:cNvSpPr>
            <p:nvPr/>
          </p:nvSpPr>
          <p:spPr>
            <a:xfrm rot="10800000">
              <a:off x="6834296" y="12450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8" name="Oval 407"/>
            <p:cNvSpPr>
              <a:spLocks noChangeAspect="1"/>
            </p:cNvSpPr>
            <p:nvPr/>
          </p:nvSpPr>
          <p:spPr>
            <a:xfrm rot="10800000">
              <a:off x="6712737" y="1490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9" name="Oval 408"/>
            <p:cNvSpPr>
              <a:spLocks noChangeAspect="1"/>
            </p:cNvSpPr>
            <p:nvPr/>
          </p:nvSpPr>
          <p:spPr>
            <a:xfrm rot="10800000">
              <a:off x="6452267" y="150671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0" name="Oval 409"/>
            <p:cNvSpPr>
              <a:spLocks noChangeAspect="1"/>
            </p:cNvSpPr>
            <p:nvPr/>
          </p:nvSpPr>
          <p:spPr>
            <a:xfrm rot="10800000">
              <a:off x="6024849" y="2133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1" name="Oval 410"/>
            <p:cNvSpPr>
              <a:spLocks noChangeAspect="1"/>
            </p:cNvSpPr>
            <p:nvPr/>
          </p:nvSpPr>
          <p:spPr>
            <a:xfrm rot="10800000">
              <a:off x="5760006" y="20431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2" name="Oval 411"/>
            <p:cNvSpPr>
              <a:spLocks noChangeAspect="1"/>
            </p:cNvSpPr>
            <p:nvPr/>
          </p:nvSpPr>
          <p:spPr>
            <a:xfrm rot="10800000">
              <a:off x="5916041" y="172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3" name="Oval 412"/>
            <p:cNvSpPr>
              <a:spLocks noChangeAspect="1"/>
            </p:cNvSpPr>
            <p:nvPr/>
          </p:nvSpPr>
          <p:spPr>
            <a:xfrm rot="10800000">
              <a:off x="5717991" y="1607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4" name="Oval 413"/>
            <p:cNvSpPr>
              <a:spLocks noChangeAspect="1"/>
            </p:cNvSpPr>
            <p:nvPr/>
          </p:nvSpPr>
          <p:spPr>
            <a:xfrm rot="10800000">
              <a:off x="5559703" y="18974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5" name="Oval 414"/>
            <p:cNvSpPr>
              <a:spLocks noChangeAspect="1"/>
            </p:cNvSpPr>
            <p:nvPr/>
          </p:nvSpPr>
          <p:spPr>
            <a:xfrm rot="10800000">
              <a:off x="5629710" y="21437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6" name="Oval 415"/>
            <p:cNvSpPr>
              <a:spLocks noChangeAspect="1"/>
            </p:cNvSpPr>
            <p:nvPr/>
          </p:nvSpPr>
          <p:spPr>
            <a:xfrm rot="10800000">
              <a:off x="5471423" y="16956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7" name="Oval 416"/>
            <p:cNvSpPr>
              <a:spLocks noChangeAspect="1"/>
            </p:cNvSpPr>
            <p:nvPr/>
          </p:nvSpPr>
          <p:spPr>
            <a:xfrm rot="10800000">
              <a:off x="5450895" y="14861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8" name="Oval 417"/>
            <p:cNvSpPr>
              <a:spLocks noChangeAspect="1"/>
            </p:cNvSpPr>
            <p:nvPr/>
          </p:nvSpPr>
          <p:spPr>
            <a:xfrm rot="10800000">
              <a:off x="6547343" y="26055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9" name="Oval 418"/>
            <p:cNvSpPr>
              <a:spLocks noChangeAspect="1"/>
            </p:cNvSpPr>
            <p:nvPr/>
          </p:nvSpPr>
          <p:spPr>
            <a:xfrm rot="10800000">
              <a:off x="6573673" y="1115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0" name="Oval 419"/>
            <p:cNvSpPr>
              <a:spLocks noChangeAspect="1"/>
            </p:cNvSpPr>
            <p:nvPr/>
          </p:nvSpPr>
          <p:spPr>
            <a:xfrm rot="10800000">
              <a:off x="6256792" y="137710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1" name="Oval 420"/>
            <p:cNvSpPr>
              <a:spLocks noChangeAspect="1"/>
            </p:cNvSpPr>
            <p:nvPr/>
          </p:nvSpPr>
          <p:spPr>
            <a:xfrm rot="10800000">
              <a:off x="6726114" y="24614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2" name="Oval 421"/>
            <p:cNvSpPr>
              <a:spLocks noChangeAspect="1"/>
            </p:cNvSpPr>
            <p:nvPr/>
          </p:nvSpPr>
          <p:spPr>
            <a:xfrm rot="10800000">
              <a:off x="6338447" y="14749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3" name="Oval 422"/>
            <p:cNvSpPr>
              <a:spLocks noChangeAspect="1"/>
            </p:cNvSpPr>
            <p:nvPr/>
          </p:nvSpPr>
          <p:spPr>
            <a:xfrm rot="10800000">
              <a:off x="6077977" y="14907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4" name="Oval 423"/>
            <p:cNvSpPr>
              <a:spLocks noChangeAspect="1"/>
            </p:cNvSpPr>
            <p:nvPr/>
          </p:nvSpPr>
          <p:spPr>
            <a:xfrm rot="10800000">
              <a:off x="5987683" y="26741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5" name="Oval 424"/>
            <p:cNvSpPr>
              <a:spLocks noChangeAspect="1"/>
            </p:cNvSpPr>
            <p:nvPr/>
          </p:nvSpPr>
          <p:spPr>
            <a:xfrm rot="10800000">
              <a:off x="6224833" y="25161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6" name="Oval 425"/>
            <p:cNvSpPr>
              <a:spLocks noChangeAspect="1"/>
            </p:cNvSpPr>
            <p:nvPr/>
          </p:nvSpPr>
          <p:spPr>
            <a:xfrm rot="10800000">
              <a:off x="5600758" y="138268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7" name="Oval 426"/>
            <p:cNvSpPr>
              <a:spLocks noChangeAspect="1"/>
            </p:cNvSpPr>
            <p:nvPr/>
          </p:nvSpPr>
          <p:spPr>
            <a:xfrm rot="10800000">
              <a:off x="6716491" y="27010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8" name="Oval 427"/>
            <p:cNvSpPr>
              <a:spLocks noChangeAspect="1"/>
            </p:cNvSpPr>
            <p:nvPr/>
          </p:nvSpPr>
          <p:spPr>
            <a:xfrm rot="10800000">
              <a:off x="6256074" y="122776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9" name="Oval 428"/>
            <p:cNvSpPr>
              <a:spLocks noChangeAspect="1"/>
            </p:cNvSpPr>
            <p:nvPr/>
          </p:nvSpPr>
          <p:spPr>
            <a:xfrm rot="10800000">
              <a:off x="5955894" y="11203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0" name="Oval 429"/>
            <p:cNvSpPr>
              <a:spLocks noChangeAspect="1"/>
            </p:cNvSpPr>
            <p:nvPr/>
          </p:nvSpPr>
          <p:spPr>
            <a:xfrm rot="10800000">
              <a:off x="5527813" y="15286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1" name="Oval 430"/>
            <p:cNvSpPr>
              <a:spLocks noChangeAspect="1"/>
            </p:cNvSpPr>
            <p:nvPr/>
          </p:nvSpPr>
          <p:spPr>
            <a:xfrm rot="10800000">
              <a:off x="6880814" y="18890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2" name="Oval 431"/>
            <p:cNvSpPr>
              <a:spLocks noChangeAspect="1"/>
            </p:cNvSpPr>
            <p:nvPr/>
          </p:nvSpPr>
          <p:spPr>
            <a:xfrm rot="10800000">
              <a:off x="5941402" y="14900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3" name="Oval 432"/>
            <p:cNvSpPr>
              <a:spLocks noChangeAspect="1"/>
            </p:cNvSpPr>
            <p:nvPr/>
          </p:nvSpPr>
          <p:spPr>
            <a:xfrm rot="10800000">
              <a:off x="6412795" y="224212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4" name="Oval 433"/>
            <p:cNvSpPr>
              <a:spLocks noChangeAspect="1"/>
            </p:cNvSpPr>
            <p:nvPr/>
          </p:nvSpPr>
          <p:spPr>
            <a:xfrm rot="10800000">
              <a:off x="6797795" y="22201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5" name="Oval 434"/>
            <p:cNvSpPr>
              <a:spLocks noChangeAspect="1"/>
            </p:cNvSpPr>
            <p:nvPr/>
          </p:nvSpPr>
          <p:spPr>
            <a:xfrm rot="10800000">
              <a:off x="6749854" y="180794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6" name="Oval 435"/>
            <p:cNvSpPr>
              <a:spLocks noChangeAspect="1"/>
            </p:cNvSpPr>
            <p:nvPr/>
          </p:nvSpPr>
          <p:spPr>
            <a:xfrm rot="10800000">
              <a:off x="6661574" y="15730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7" name="Oval 436"/>
            <p:cNvSpPr>
              <a:spLocks noChangeAspect="1"/>
            </p:cNvSpPr>
            <p:nvPr/>
          </p:nvSpPr>
          <p:spPr>
            <a:xfrm rot="10800000">
              <a:off x="6591566" y="20980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8" name="Oval 437"/>
            <p:cNvSpPr>
              <a:spLocks noChangeAspect="1"/>
            </p:cNvSpPr>
            <p:nvPr/>
          </p:nvSpPr>
          <p:spPr>
            <a:xfrm rot="10800000">
              <a:off x="6503286" y="18962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9" name="Oval 438"/>
            <p:cNvSpPr>
              <a:spLocks noChangeAspect="1"/>
            </p:cNvSpPr>
            <p:nvPr/>
          </p:nvSpPr>
          <p:spPr>
            <a:xfrm rot="10800000">
              <a:off x="6326723" y="20077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0" name="Oval 439"/>
            <p:cNvSpPr>
              <a:spLocks noChangeAspect="1"/>
            </p:cNvSpPr>
            <p:nvPr/>
          </p:nvSpPr>
          <p:spPr>
            <a:xfrm rot="10800000">
              <a:off x="6482758" y="16866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1" name="Oval 440"/>
            <p:cNvSpPr>
              <a:spLocks noChangeAspect="1"/>
            </p:cNvSpPr>
            <p:nvPr/>
          </p:nvSpPr>
          <p:spPr>
            <a:xfrm rot="10800000">
              <a:off x="5853136" y="23107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2" name="Oval 441"/>
            <p:cNvSpPr>
              <a:spLocks noChangeAspect="1"/>
            </p:cNvSpPr>
            <p:nvPr/>
          </p:nvSpPr>
          <p:spPr>
            <a:xfrm rot="10800000">
              <a:off x="5889848" y="203331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3" name="Oval 442"/>
            <p:cNvSpPr>
              <a:spLocks noChangeAspect="1"/>
            </p:cNvSpPr>
            <p:nvPr/>
          </p:nvSpPr>
          <p:spPr>
            <a:xfrm rot="10800000">
              <a:off x="6090286" y="21527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4" name="Oval 443"/>
            <p:cNvSpPr>
              <a:spLocks noChangeAspect="1"/>
            </p:cNvSpPr>
            <p:nvPr/>
          </p:nvSpPr>
          <p:spPr>
            <a:xfrm rot="10800000">
              <a:off x="5978129" y="18772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5" name="Oval 444"/>
            <p:cNvSpPr>
              <a:spLocks noChangeAspect="1"/>
            </p:cNvSpPr>
            <p:nvPr/>
          </p:nvSpPr>
          <p:spPr>
            <a:xfrm rot="10800000">
              <a:off x="6184357" y="1982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6" name="Oval 445"/>
            <p:cNvSpPr>
              <a:spLocks noChangeAspect="1"/>
            </p:cNvSpPr>
            <p:nvPr/>
          </p:nvSpPr>
          <p:spPr>
            <a:xfrm rot="10800000">
              <a:off x="5676574" y="17465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7" name="Oval 446"/>
            <p:cNvSpPr>
              <a:spLocks noChangeAspect="1"/>
            </p:cNvSpPr>
            <p:nvPr/>
          </p:nvSpPr>
          <p:spPr>
            <a:xfrm rot="10800000">
              <a:off x="6244350" y="1760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8" name="Oval 447"/>
            <p:cNvSpPr>
              <a:spLocks noChangeAspect="1"/>
            </p:cNvSpPr>
            <p:nvPr/>
          </p:nvSpPr>
          <p:spPr>
            <a:xfrm rot="10800000">
              <a:off x="5944170" y="16531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9" name="Oval 448"/>
            <p:cNvSpPr>
              <a:spLocks noChangeAspect="1"/>
            </p:cNvSpPr>
            <p:nvPr/>
          </p:nvSpPr>
          <p:spPr>
            <a:xfrm rot="10800000">
              <a:off x="5744690" y="156485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0" name="Oval 449"/>
            <p:cNvSpPr>
              <a:spLocks noChangeAspect="1"/>
            </p:cNvSpPr>
            <p:nvPr/>
          </p:nvSpPr>
          <p:spPr>
            <a:xfrm rot="10800000">
              <a:off x="5701973" y="19216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1" name="Oval 450"/>
            <p:cNvSpPr>
              <a:spLocks noChangeAspect="1"/>
            </p:cNvSpPr>
            <p:nvPr/>
          </p:nvSpPr>
          <p:spPr>
            <a:xfrm rot="10800000">
              <a:off x="6129961" y="197447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2" name="Oval 451"/>
            <p:cNvSpPr>
              <a:spLocks noChangeAspect="1"/>
            </p:cNvSpPr>
            <p:nvPr/>
          </p:nvSpPr>
          <p:spPr>
            <a:xfrm rot="10800000">
              <a:off x="6158278" y="15262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3" name="Oval 452"/>
            <p:cNvSpPr>
              <a:spLocks noChangeAspect="1"/>
            </p:cNvSpPr>
            <p:nvPr/>
          </p:nvSpPr>
          <p:spPr>
            <a:xfrm rot="10800000">
              <a:off x="6276291" y="14235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4" name="Oval 453"/>
            <p:cNvSpPr>
              <a:spLocks noChangeAspect="1"/>
            </p:cNvSpPr>
            <p:nvPr/>
          </p:nvSpPr>
          <p:spPr>
            <a:xfrm rot="10800000">
              <a:off x="5982104" y="21935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5" name="Oval 454"/>
            <p:cNvSpPr>
              <a:spLocks noChangeAspect="1"/>
            </p:cNvSpPr>
            <p:nvPr/>
          </p:nvSpPr>
          <p:spPr>
            <a:xfrm rot="10800000">
              <a:off x="5785032" y="1430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6" name="Oval 455"/>
            <p:cNvSpPr>
              <a:spLocks noChangeAspect="1"/>
            </p:cNvSpPr>
            <p:nvPr/>
          </p:nvSpPr>
          <p:spPr>
            <a:xfrm rot="10800000">
              <a:off x="5603354" y="26800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7" name="Oval 456"/>
            <p:cNvSpPr>
              <a:spLocks noChangeAspect="1"/>
            </p:cNvSpPr>
            <p:nvPr/>
          </p:nvSpPr>
          <p:spPr>
            <a:xfrm rot="10800000">
              <a:off x="6480895" y="14800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8" name="Oval 457"/>
            <p:cNvSpPr>
              <a:spLocks noChangeAspect="1"/>
            </p:cNvSpPr>
            <p:nvPr/>
          </p:nvSpPr>
          <p:spPr>
            <a:xfrm rot="10800000">
              <a:off x="6120248" y="12914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9" name="Oval 458"/>
            <p:cNvSpPr>
              <a:spLocks noChangeAspect="1"/>
            </p:cNvSpPr>
            <p:nvPr/>
          </p:nvSpPr>
          <p:spPr>
            <a:xfrm rot="10800000">
              <a:off x="6357756" y="10908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0" name="Oval 459"/>
            <p:cNvSpPr>
              <a:spLocks noChangeAspect="1"/>
            </p:cNvSpPr>
            <p:nvPr/>
          </p:nvSpPr>
          <p:spPr>
            <a:xfrm rot="10800000">
              <a:off x="6636295" y="18956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1" name="Oval 460"/>
            <p:cNvSpPr>
              <a:spLocks noChangeAspect="1"/>
            </p:cNvSpPr>
            <p:nvPr/>
          </p:nvSpPr>
          <p:spPr>
            <a:xfrm rot="10800000">
              <a:off x="6490758" y="27676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2" name="Oval 461"/>
            <p:cNvSpPr>
              <a:spLocks noChangeAspect="1"/>
            </p:cNvSpPr>
            <p:nvPr/>
          </p:nvSpPr>
          <p:spPr>
            <a:xfrm rot="10800000">
              <a:off x="5863097" y="15961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3" name="Oval 462"/>
            <p:cNvSpPr>
              <a:spLocks noChangeAspect="1"/>
            </p:cNvSpPr>
            <p:nvPr/>
          </p:nvSpPr>
          <p:spPr>
            <a:xfrm rot="10800000">
              <a:off x="5910213" y="23670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4" name="Oval 463"/>
            <p:cNvSpPr>
              <a:spLocks noChangeAspect="1"/>
            </p:cNvSpPr>
            <p:nvPr/>
          </p:nvSpPr>
          <p:spPr>
            <a:xfrm rot="10800000">
              <a:off x="5910213" y="126605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5" name="Oval 464"/>
            <p:cNvSpPr>
              <a:spLocks noChangeAspect="1"/>
            </p:cNvSpPr>
            <p:nvPr/>
          </p:nvSpPr>
          <p:spPr>
            <a:xfrm rot="10800000">
              <a:off x="5913431" y="1934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6" name="Oval 465"/>
            <p:cNvSpPr>
              <a:spLocks noChangeAspect="1"/>
            </p:cNvSpPr>
            <p:nvPr/>
          </p:nvSpPr>
          <p:spPr>
            <a:xfrm rot="10800000">
              <a:off x="5450895" y="200926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7" name="Oval 466"/>
            <p:cNvSpPr>
              <a:spLocks noChangeAspect="1"/>
            </p:cNvSpPr>
            <p:nvPr/>
          </p:nvSpPr>
          <p:spPr>
            <a:xfrm rot="10800000">
              <a:off x="5705910" y="114423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8" name="Oval 467"/>
            <p:cNvSpPr>
              <a:spLocks noChangeAspect="1"/>
            </p:cNvSpPr>
            <p:nvPr/>
          </p:nvSpPr>
          <p:spPr>
            <a:xfrm rot="10800000">
              <a:off x="5527095" y="12578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9" name="Oval 468"/>
            <p:cNvSpPr>
              <a:spLocks noChangeAspect="1"/>
            </p:cNvSpPr>
            <p:nvPr/>
          </p:nvSpPr>
          <p:spPr>
            <a:xfrm rot="10800000">
              <a:off x="6329901" y="16080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0" name="Oval 469"/>
            <p:cNvSpPr>
              <a:spLocks noChangeAspect="1"/>
            </p:cNvSpPr>
            <p:nvPr/>
          </p:nvSpPr>
          <p:spPr>
            <a:xfrm rot="10800000">
              <a:off x="6418182" y="145197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1" name="Oval 470"/>
            <p:cNvSpPr>
              <a:spLocks noChangeAspect="1"/>
            </p:cNvSpPr>
            <p:nvPr/>
          </p:nvSpPr>
          <p:spPr>
            <a:xfrm rot="10800000">
              <a:off x="6116627" y="13212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2" name="Oval 471"/>
            <p:cNvSpPr>
              <a:spLocks noChangeAspect="1"/>
            </p:cNvSpPr>
            <p:nvPr/>
          </p:nvSpPr>
          <p:spPr>
            <a:xfrm rot="10800000">
              <a:off x="6212895" y="1537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3" name="Oval 472"/>
            <p:cNvSpPr>
              <a:spLocks noChangeAspect="1"/>
            </p:cNvSpPr>
            <p:nvPr/>
          </p:nvSpPr>
          <p:spPr>
            <a:xfrm rot="10800000">
              <a:off x="6384224" y="122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4" name="Oval 473"/>
            <p:cNvSpPr>
              <a:spLocks noChangeAspect="1"/>
            </p:cNvSpPr>
            <p:nvPr/>
          </p:nvSpPr>
          <p:spPr>
            <a:xfrm rot="10800000">
              <a:off x="6184743" y="1139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5" name="Oval 474"/>
            <p:cNvSpPr>
              <a:spLocks noChangeAspect="1"/>
            </p:cNvSpPr>
            <p:nvPr/>
          </p:nvSpPr>
          <p:spPr>
            <a:xfrm rot="10800000">
              <a:off x="6142027" y="14964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6" name="Oval 475"/>
            <p:cNvSpPr>
              <a:spLocks noChangeAspect="1"/>
            </p:cNvSpPr>
            <p:nvPr/>
          </p:nvSpPr>
          <p:spPr>
            <a:xfrm rot="10800000">
              <a:off x="6181827" y="143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7" name="Oval 476"/>
            <p:cNvSpPr>
              <a:spLocks noChangeAspect="1"/>
            </p:cNvSpPr>
            <p:nvPr/>
          </p:nvSpPr>
          <p:spPr>
            <a:xfrm rot="10800000">
              <a:off x="6243951" y="242176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8" name="Oval 477"/>
            <p:cNvSpPr>
              <a:spLocks noChangeAspect="1"/>
            </p:cNvSpPr>
            <p:nvPr/>
          </p:nvSpPr>
          <p:spPr>
            <a:xfrm rot="10800000">
              <a:off x="6268695" y="21681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9" name="Oval 478"/>
            <p:cNvSpPr>
              <a:spLocks noChangeAspect="1"/>
            </p:cNvSpPr>
            <p:nvPr/>
          </p:nvSpPr>
          <p:spPr>
            <a:xfrm rot="10800000">
              <a:off x="6674805" y="216279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0" name="Oval 479"/>
            <p:cNvSpPr>
              <a:spLocks noChangeAspect="1"/>
            </p:cNvSpPr>
            <p:nvPr/>
          </p:nvSpPr>
          <p:spPr>
            <a:xfrm rot="10800000">
              <a:off x="6763086" y="2006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1" name="Oval 480"/>
            <p:cNvSpPr>
              <a:spLocks noChangeAspect="1"/>
            </p:cNvSpPr>
            <p:nvPr/>
          </p:nvSpPr>
          <p:spPr>
            <a:xfrm rot="10800000">
              <a:off x="5925021" y="25075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2" name="Oval 481"/>
            <p:cNvSpPr>
              <a:spLocks noChangeAspect="1"/>
            </p:cNvSpPr>
            <p:nvPr/>
          </p:nvSpPr>
          <p:spPr>
            <a:xfrm rot="10800000">
              <a:off x="5817633" y="25644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3" name="Oval 482"/>
            <p:cNvSpPr>
              <a:spLocks noChangeAspect="1"/>
            </p:cNvSpPr>
            <p:nvPr/>
          </p:nvSpPr>
          <p:spPr>
            <a:xfrm rot="10800000">
              <a:off x="5817633" y="27887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4" name="Oval 483"/>
            <p:cNvSpPr>
              <a:spLocks noChangeAspect="1"/>
            </p:cNvSpPr>
            <p:nvPr/>
          </p:nvSpPr>
          <p:spPr>
            <a:xfrm rot="10800000">
              <a:off x="6187093" y="27095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5" name="Oval 484"/>
            <p:cNvSpPr>
              <a:spLocks noChangeAspect="1"/>
            </p:cNvSpPr>
            <p:nvPr/>
          </p:nvSpPr>
          <p:spPr>
            <a:xfrm rot="10800000">
              <a:off x="5715814" y="21886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6" name="Oval 485"/>
            <p:cNvSpPr>
              <a:spLocks noChangeAspect="1"/>
            </p:cNvSpPr>
            <p:nvPr/>
          </p:nvSpPr>
          <p:spPr>
            <a:xfrm rot="10800000">
              <a:off x="5487758" y="23665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7" name="Oval 486"/>
            <p:cNvSpPr>
              <a:spLocks noChangeAspect="1"/>
            </p:cNvSpPr>
            <p:nvPr/>
          </p:nvSpPr>
          <p:spPr>
            <a:xfrm rot="10800000">
              <a:off x="6375162" y="24541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8" name="Oval 487"/>
            <p:cNvSpPr>
              <a:spLocks noChangeAspect="1"/>
            </p:cNvSpPr>
            <p:nvPr/>
          </p:nvSpPr>
          <p:spPr>
            <a:xfrm rot="10800000">
              <a:off x="5702036" y="24752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9" name="Oval 488"/>
            <p:cNvSpPr>
              <a:spLocks noChangeAspect="1"/>
            </p:cNvSpPr>
            <p:nvPr/>
          </p:nvSpPr>
          <p:spPr>
            <a:xfrm rot="10800000">
              <a:off x="6071497" y="23960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pic>
          <p:nvPicPr>
            <p:cNvPr id="490" name="Picture 489"/>
            <p:cNvPicPr>
              <a:picLocks noChangeAspect="1"/>
            </p:cNvPicPr>
            <p:nvPr/>
          </p:nvPicPr>
          <p:blipFill>
            <a:blip r:embed="rId3"/>
            <a:stretch>
              <a:fillRect/>
            </a:stretch>
          </p:blipFill>
          <p:spPr>
            <a:xfrm>
              <a:off x="2098095" y="1727116"/>
              <a:ext cx="717177" cy="609600"/>
            </a:xfrm>
            <a:prstGeom prst="rect">
              <a:avLst/>
            </a:prstGeom>
          </p:spPr>
        </p:pic>
      </p:grpSp>
      <p:cxnSp>
        <p:nvCxnSpPr>
          <p:cNvPr id="491" name="Straight Connector 490"/>
          <p:cNvCxnSpPr/>
          <p:nvPr/>
        </p:nvCxnSpPr>
        <p:spPr>
          <a:xfrm>
            <a:off x="3466115" y="4953000"/>
            <a:ext cx="0" cy="1422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492" name="Straight Connector 491"/>
          <p:cNvCxnSpPr/>
          <p:nvPr/>
        </p:nvCxnSpPr>
        <p:spPr>
          <a:xfrm>
            <a:off x="5498115" y="5359400"/>
            <a:ext cx="0" cy="10160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493" name="Straight Connector 492"/>
          <p:cNvCxnSpPr/>
          <p:nvPr/>
        </p:nvCxnSpPr>
        <p:spPr>
          <a:xfrm>
            <a:off x="7428515" y="5969000"/>
            <a:ext cx="0" cy="406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sp>
        <p:nvSpPr>
          <p:cNvPr id="494" name="TextBox 493"/>
          <p:cNvSpPr txBox="1"/>
          <p:nvPr/>
        </p:nvSpPr>
        <p:spPr>
          <a:xfrm>
            <a:off x="2214053" y="5882958"/>
            <a:ext cx="959302" cy="369332"/>
          </a:xfrm>
          <a:prstGeom prst="rect">
            <a:avLst/>
          </a:prstGeom>
          <a:noFill/>
        </p:spPr>
        <p:txBody>
          <a:bodyPr wrap="none" rtlCol="0">
            <a:spAutoFit/>
          </a:bodyPr>
          <a:lstStyle/>
          <a:p>
            <a:pPr defTabSz="1219170"/>
            <a:r>
              <a:rPr lang="en-US" dirty="0">
                <a:solidFill>
                  <a:srgbClr val="8B8F92"/>
                </a:solidFill>
                <a:cs typeface="Alternate Gothic W01 No 2"/>
              </a:rPr>
              <a:t>Mindset</a:t>
            </a:r>
          </a:p>
        </p:txBody>
      </p:sp>
      <p:sp>
        <p:nvSpPr>
          <p:cNvPr id="495" name="TextBox 494"/>
          <p:cNvSpPr txBox="1"/>
          <p:nvPr/>
        </p:nvSpPr>
        <p:spPr>
          <a:xfrm>
            <a:off x="4162544" y="5882958"/>
            <a:ext cx="793807" cy="369332"/>
          </a:xfrm>
          <a:prstGeom prst="rect">
            <a:avLst/>
          </a:prstGeom>
          <a:noFill/>
        </p:spPr>
        <p:txBody>
          <a:bodyPr wrap="none" rtlCol="0">
            <a:spAutoFit/>
          </a:bodyPr>
          <a:lstStyle/>
          <a:p>
            <a:pPr defTabSz="1219170"/>
            <a:r>
              <a:rPr lang="en-US" dirty="0">
                <a:solidFill>
                  <a:srgbClr val="8B8F92"/>
                </a:solidFill>
                <a:cs typeface="Alternate Gothic W01 No 2"/>
              </a:rPr>
              <a:t>Values</a:t>
            </a:r>
          </a:p>
        </p:txBody>
      </p:sp>
      <p:sp>
        <p:nvSpPr>
          <p:cNvPr id="496" name="TextBox 495"/>
          <p:cNvSpPr txBox="1"/>
          <p:nvPr/>
        </p:nvSpPr>
        <p:spPr>
          <a:xfrm>
            <a:off x="6006117" y="5882958"/>
            <a:ext cx="1088760" cy="369332"/>
          </a:xfrm>
          <a:prstGeom prst="rect">
            <a:avLst/>
          </a:prstGeom>
          <a:noFill/>
        </p:spPr>
        <p:txBody>
          <a:bodyPr wrap="none" rtlCol="0">
            <a:spAutoFit/>
          </a:bodyPr>
          <a:lstStyle/>
          <a:p>
            <a:pPr defTabSz="1219170"/>
            <a:r>
              <a:rPr lang="en-US" dirty="0">
                <a:solidFill>
                  <a:srgbClr val="8B8F92"/>
                </a:solidFill>
                <a:cs typeface="Alternate Gothic W01 No 2"/>
              </a:rPr>
              <a:t>Principles</a:t>
            </a:r>
          </a:p>
        </p:txBody>
      </p:sp>
      <p:sp>
        <p:nvSpPr>
          <p:cNvPr id="497" name="TextBox 496"/>
          <p:cNvSpPr txBox="1"/>
          <p:nvPr/>
        </p:nvSpPr>
        <p:spPr>
          <a:xfrm>
            <a:off x="8038115" y="5882958"/>
            <a:ext cx="1019895" cy="369332"/>
          </a:xfrm>
          <a:prstGeom prst="rect">
            <a:avLst/>
          </a:prstGeom>
          <a:noFill/>
        </p:spPr>
        <p:txBody>
          <a:bodyPr wrap="none" rtlCol="0">
            <a:spAutoFit/>
          </a:bodyPr>
          <a:lstStyle/>
          <a:p>
            <a:pPr defTabSz="1219170"/>
            <a:r>
              <a:rPr lang="en-US" dirty="0">
                <a:solidFill>
                  <a:srgbClr val="8B8F92"/>
                </a:solidFill>
                <a:cs typeface="Alternate Gothic W01 No 2"/>
              </a:rPr>
              <a:t>Practices</a:t>
            </a:r>
          </a:p>
        </p:txBody>
      </p:sp>
      <p:sp>
        <p:nvSpPr>
          <p:cNvPr id="505" name="Title 1"/>
          <p:cNvSpPr txBox="1">
            <a:spLocks/>
          </p:cNvSpPr>
          <p:nvPr/>
        </p:nvSpPr>
        <p:spPr>
          <a:xfrm>
            <a:off x="19712" y="29192"/>
            <a:ext cx="12172286" cy="1143000"/>
          </a:xfrm>
          <a:prstGeom prst="rect">
            <a:avLst/>
          </a:prstGeom>
        </p:spPr>
        <p:txBody>
          <a:bodyPr/>
          <a:lstStyle>
            <a:lvl1pPr algn="l" defTabSz="914400" rtl="0" eaLnBrk="1" latinLnBrk="0" hangingPunct="1">
              <a:spcBef>
                <a:spcPct val="0"/>
              </a:spcBef>
              <a:buNone/>
              <a:defRPr sz="4800" kern="1200">
                <a:solidFill>
                  <a:schemeClr val="tx1"/>
                </a:solidFill>
                <a:effectLst>
                  <a:outerShdw blurRad="38100" dist="38100" dir="2700000" algn="tl">
                    <a:srgbClr val="000000">
                      <a:alpha val="43137"/>
                    </a:srgbClr>
                  </a:outerShdw>
                </a:effectLst>
                <a:latin typeface="Alternate Gothic W01 No 2"/>
                <a:ea typeface="+mj-ea"/>
                <a:cs typeface="Alternate Gothic W01 No 2"/>
              </a:defRPr>
            </a:lvl1pPr>
          </a:lstStyle>
          <a:p>
            <a:pPr defTabSz="1219170"/>
            <a:r>
              <a:rPr lang="en-US" sz="3600" dirty="0">
                <a:solidFill>
                  <a:srgbClr val="FFFFFF"/>
                </a:solidFill>
                <a:latin typeface="+mn-lt"/>
              </a:rPr>
              <a:t>WHAT IS AGILE?</a:t>
            </a:r>
          </a:p>
        </p:txBody>
      </p:sp>
      <p:sp>
        <p:nvSpPr>
          <p:cNvPr id="550" name="Oval 549"/>
          <p:cNvSpPr>
            <a:spLocks noChangeAspect="1"/>
          </p:cNvSpPr>
          <p:nvPr/>
        </p:nvSpPr>
        <p:spPr>
          <a:xfrm rot="10800000">
            <a:off x="8919325" y="5375901"/>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1" name="Oval 550"/>
          <p:cNvSpPr>
            <a:spLocks noChangeAspect="1"/>
          </p:cNvSpPr>
          <p:nvPr/>
        </p:nvSpPr>
        <p:spPr>
          <a:xfrm rot="16200000">
            <a:off x="8993336" y="581833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2" name="Oval 551"/>
          <p:cNvSpPr>
            <a:spLocks noChangeAspect="1"/>
          </p:cNvSpPr>
          <p:nvPr/>
        </p:nvSpPr>
        <p:spPr>
          <a:xfrm rot="16200000">
            <a:off x="8769668" y="55595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3" name="Oval 552"/>
          <p:cNvSpPr>
            <a:spLocks noChangeAspect="1"/>
          </p:cNvSpPr>
          <p:nvPr/>
        </p:nvSpPr>
        <p:spPr>
          <a:xfrm rot="10800000">
            <a:off x="8863340" y="5535249"/>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4" name="Oval 553"/>
          <p:cNvSpPr>
            <a:spLocks noChangeAspect="1"/>
          </p:cNvSpPr>
          <p:nvPr/>
        </p:nvSpPr>
        <p:spPr>
          <a:xfrm rot="10800000">
            <a:off x="8413051" y="56762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5" name="Oval 554"/>
          <p:cNvSpPr>
            <a:spLocks noChangeAspect="1"/>
          </p:cNvSpPr>
          <p:nvPr/>
        </p:nvSpPr>
        <p:spPr>
          <a:xfrm rot="10800000">
            <a:off x="8663667" y="531089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6" name="Oval 555"/>
          <p:cNvSpPr>
            <a:spLocks noChangeAspect="1"/>
          </p:cNvSpPr>
          <p:nvPr/>
        </p:nvSpPr>
        <p:spPr>
          <a:xfrm rot="10800000">
            <a:off x="8471533" y="521227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7" name="TextBox 556"/>
          <p:cNvSpPr txBox="1"/>
          <p:nvPr/>
        </p:nvSpPr>
        <p:spPr>
          <a:xfrm>
            <a:off x="2078046" y="1193803"/>
            <a:ext cx="1184875" cy="646331"/>
          </a:xfrm>
          <a:prstGeom prst="rect">
            <a:avLst/>
          </a:prstGeom>
          <a:noFill/>
        </p:spPr>
        <p:txBody>
          <a:bodyPr wrap="none" rtlCol="0">
            <a:spAutoFit/>
          </a:bodyPr>
          <a:lstStyle/>
          <a:p>
            <a:pPr algn="r" defTabSz="1219170"/>
            <a:r>
              <a:rPr lang="en-US" dirty="0">
                <a:solidFill>
                  <a:srgbClr val="FFFFFF"/>
                </a:solidFill>
                <a:cs typeface="Alternate Gothic W01 No 2"/>
              </a:rPr>
              <a:t>AGILE IS A </a:t>
            </a:r>
            <a:br>
              <a:rPr lang="en-US" dirty="0">
                <a:solidFill>
                  <a:srgbClr val="FFFFFF"/>
                </a:solidFill>
                <a:cs typeface="Alternate Gothic W01 No 2"/>
              </a:rPr>
            </a:br>
            <a:r>
              <a:rPr lang="en-US" dirty="0">
                <a:solidFill>
                  <a:srgbClr val="ED3029"/>
                </a:solidFill>
                <a:cs typeface="Alternate Gothic W01 No 2"/>
              </a:rPr>
              <a:t>MINDSET </a:t>
            </a:r>
          </a:p>
        </p:txBody>
      </p:sp>
      <p:sp>
        <p:nvSpPr>
          <p:cNvPr id="558" name="TextBox 557"/>
          <p:cNvSpPr txBox="1"/>
          <p:nvPr/>
        </p:nvSpPr>
        <p:spPr>
          <a:xfrm>
            <a:off x="3739146" y="1193803"/>
            <a:ext cx="1565813" cy="646331"/>
          </a:xfrm>
          <a:prstGeom prst="rect">
            <a:avLst/>
          </a:prstGeom>
          <a:noFill/>
        </p:spPr>
        <p:txBody>
          <a:bodyPr wrap="none" rtlCol="0">
            <a:spAutoFit/>
          </a:bodyPr>
          <a:lstStyle/>
          <a:p>
            <a:pPr algn="ctr" defTabSz="1219170"/>
            <a:r>
              <a:rPr lang="en-US" dirty="0">
                <a:solidFill>
                  <a:srgbClr val="FFFFFF"/>
                </a:solidFill>
                <a:cs typeface="Alternate Gothic W01 No 2"/>
              </a:rPr>
              <a:t>DESCRIBED BY </a:t>
            </a:r>
            <a:br>
              <a:rPr lang="en-US" dirty="0">
                <a:solidFill>
                  <a:srgbClr val="FFFFFF"/>
                </a:solidFill>
                <a:cs typeface="Alternate Gothic W01 No 2"/>
              </a:rPr>
            </a:br>
            <a:r>
              <a:rPr lang="en-US" dirty="0">
                <a:solidFill>
                  <a:srgbClr val="ED3029"/>
                </a:solidFill>
                <a:cs typeface="Alternate Gothic W01 No 2"/>
              </a:rPr>
              <a:t>4 VALUES</a:t>
            </a:r>
          </a:p>
        </p:txBody>
      </p:sp>
      <p:sp>
        <p:nvSpPr>
          <p:cNvPr id="559" name="TextBox 558"/>
          <p:cNvSpPr txBox="1"/>
          <p:nvPr/>
        </p:nvSpPr>
        <p:spPr>
          <a:xfrm>
            <a:off x="5742827" y="1193803"/>
            <a:ext cx="1588255" cy="646331"/>
          </a:xfrm>
          <a:prstGeom prst="rect">
            <a:avLst/>
          </a:prstGeom>
          <a:noFill/>
        </p:spPr>
        <p:txBody>
          <a:bodyPr wrap="none" rtlCol="0">
            <a:spAutoFit/>
          </a:bodyPr>
          <a:lstStyle/>
          <a:p>
            <a:pPr algn="ctr" defTabSz="1219170"/>
            <a:r>
              <a:rPr lang="en-US" dirty="0">
                <a:solidFill>
                  <a:srgbClr val="FFFFFF"/>
                </a:solidFill>
                <a:cs typeface="Alternate Gothic W01 No 2"/>
              </a:rPr>
              <a:t>DEFINED BY </a:t>
            </a:r>
          </a:p>
          <a:p>
            <a:pPr algn="ctr" defTabSz="1219170"/>
            <a:r>
              <a:rPr lang="en-US" dirty="0">
                <a:solidFill>
                  <a:srgbClr val="ED3029"/>
                </a:solidFill>
                <a:cs typeface="Alternate Gothic W01 No 2"/>
              </a:rPr>
              <a:t>12 PRINCIPLES </a:t>
            </a:r>
          </a:p>
        </p:txBody>
      </p:sp>
      <p:cxnSp>
        <p:nvCxnSpPr>
          <p:cNvPr id="560" name="Straight Connector 559"/>
          <p:cNvCxnSpPr/>
          <p:nvPr/>
        </p:nvCxnSpPr>
        <p:spPr>
          <a:xfrm>
            <a:off x="7428515" y="1295400"/>
            <a:ext cx="0" cy="17272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sp>
        <p:nvSpPr>
          <p:cNvPr id="561" name="TextBox 560"/>
          <p:cNvSpPr txBox="1"/>
          <p:nvPr/>
        </p:nvSpPr>
        <p:spPr>
          <a:xfrm>
            <a:off x="7530115" y="1193803"/>
            <a:ext cx="3540200" cy="646331"/>
          </a:xfrm>
          <a:prstGeom prst="rect">
            <a:avLst/>
          </a:prstGeom>
          <a:noFill/>
        </p:spPr>
        <p:txBody>
          <a:bodyPr wrap="none" rtlCol="0">
            <a:spAutoFit/>
          </a:bodyPr>
          <a:lstStyle/>
          <a:p>
            <a:pPr defTabSz="1219170"/>
            <a:r>
              <a:rPr lang="en-US" dirty="0">
                <a:solidFill>
                  <a:srgbClr val="FFFFFF"/>
                </a:solidFill>
                <a:cs typeface="Alternate Gothic W01 No 2"/>
              </a:rPr>
              <a:t>MANIFESTED THROUGH AN</a:t>
            </a:r>
          </a:p>
          <a:p>
            <a:pPr defTabSz="1219170"/>
            <a:r>
              <a:rPr lang="en-US" dirty="0">
                <a:solidFill>
                  <a:srgbClr val="ED3029"/>
                </a:solidFill>
                <a:cs typeface="Alternate Gothic W01 No 2"/>
              </a:rPr>
              <a:t>UNLIMITED NUMBER OF PRACTICES</a:t>
            </a:r>
          </a:p>
        </p:txBody>
      </p:sp>
      <p:cxnSp>
        <p:nvCxnSpPr>
          <p:cNvPr id="562" name="Straight Connector 561"/>
          <p:cNvCxnSpPr/>
          <p:nvPr/>
        </p:nvCxnSpPr>
        <p:spPr>
          <a:xfrm>
            <a:off x="5498115" y="1295400"/>
            <a:ext cx="0" cy="23368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563" name="Straight Connector 562"/>
          <p:cNvCxnSpPr/>
          <p:nvPr/>
        </p:nvCxnSpPr>
        <p:spPr>
          <a:xfrm>
            <a:off x="3466115" y="1295400"/>
            <a:ext cx="0" cy="26416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sp>
        <p:nvSpPr>
          <p:cNvPr id="184" name="TextBox 183">
            <a:extLst>
              <a:ext uri="{FF2B5EF4-FFF2-40B4-BE49-F238E27FC236}">
                <a16:creationId xmlns:a16="http://schemas.microsoft.com/office/drawing/2014/main" id="{97397C27-1457-AF43-8693-B457F0086384}"/>
              </a:ext>
            </a:extLst>
          </p:cNvPr>
          <p:cNvSpPr txBox="1"/>
          <p:nvPr/>
        </p:nvSpPr>
        <p:spPr>
          <a:xfrm>
            <a:off x="7536294" y="6597084"/>
            <a:ext cx="4664364" cy="261610"/>
          </a:xfrm>
          <a:prstGeom prst="rect">
            <a:avLst/>
          </a:prstGeom>
          <a:noFill/>
        </p:spPr>
        <p:txBody>
          <a:bodyPr wrap="square" rtlCol="0">
            <a:spAutoFit/>
          </a:bodyPr>
          <a:lstStyle/>
          <a:p>
            <a:pPr algn="r"/>
            <a:r>
              <a:rPr lang="en-US" sz="1050" dirty="0"/>
              <a:t>Visualization attributed to Ahmed Sidky, </a:t>
            </a:r>
            <a:r>
              <a:rPr lang="en-US" sz="1050" dirty="0" err="1"/>
              <a:t>ICAgile</a:t>
            </a:r>
            <a:r>
              <a:rPr lang="en-US" sz="1050" dirty="0"/>
              <a:t> and Riot Games</a:t>
            </a:r>
          </a:p>
        </p:txBody>
      </p:sp>
    </p:spTree>
    <p:extLst>
      <p:ext uri="{BB962C8B-B14F-4D97-AF65-F5344CB8AC3E}">
        <p14:creationId xmlns:p14="http://schemas.microsoft.com/office/powerpoint/2010/main" val="157897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Right Arrow 409"/>
          <p:cNvSpPr/>
          <p:nvPr/>
        </p:nvSpPr>
        <p:spPr>
          <a:xfrm>
            <a:off x="8981368" y="3124203"/>
            <a:ext cx="951235" cy="392812"/>
          </a:xfrm>
          <a:prstGeom prst="rightArrow">
            <a:avLst>
              <a:gd name="adj1" fmla="val 42017"/>
              <a:gd name="adj2" fmla="val 50000"/>
            </a:avLst>
          </a:prstGeom>
          <a:gradFill flip="none" rotWithShape="1">
            <a:gsLst>
              <a:gs pos="100000">
                <a:schemeClr val="accent1">
                  <a:alpha val="60000"/>
                </a:schemeClr>
              </a:gs>
              <a:gs pos="0">
                <a:srgbClr val="FFFFFF">
                  <a:alpha val="0"/>
                </a:srgbClr>
              </a:gs>
              <a:gs pos="40000">
                <a:srgbClr val="FFFFFF">
                  <a:alpha val="17000"/>
                </a:srgbClr>
              </a:gs>
            </a:gsLst>
            <a:lin ang="0" scaled="1"/>
            <a:tileRect/>
          </a:gradFill>
          <a:ln w="127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411" name="Right Arrow 410"/>
          <p:cNvSpPr/>
          <p:nvPr/>
        </p:nvSpPr>
        <p:spPr>
          <a:xfrm>
            <a:off x="8981368" y="3733803"/>
            <a:ext cx="951235" cy="392812"/>
          </a:xfrm>
          <a:prstGeom prst="rightArrow">
            <a:avLst/>
          </a:prstGeom>
          <a:gradFill flip="none" rotWithShape="1">
            <a:gsLst>
              <a:gs pos="100000">
                <a:schemeClr val="accent1">
                  <a:alpha val="60000"/>
                </a:schemeClr>
              </a:gs>
              <a:gs pos="0">
                <a:srgbClr val="FFFFFF">
                  <a:alpha val="0"/>
                </a:srgbClr>
              </a:gs>
              <a:gs pos="40000">
                <a:srgbClr val="FFFFFF">
                  <a:alpha val="17000"/>
                </a:srgbClr>
              </a:gs>
            </a:gsLst>
            <a:lin ang="0" scaled="1"/>
            <a:tileRect/>
          </a:gradFill>
          <a:ln w="127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413" name="Right Arrow 412"/>
          <p:cNvSpPr/>
          <p:nvPr/>
        </p:nvSpPr>
        <p:spPr>
          <a:xfrm>
            <a:off x="8737600" y="4445003"/>
            <a:ext cx="1828800" cy="392812"/>
          </a:xfrm>
          <a:prstGeom prst="rightArrow">
            <a:avLst/>
          </a:prstGeom>
          <a:gradFill flip="none" rotWithShape="1">
            <a:gsLst>
              <a:gs pos="100000">
                <a:schemeClr val="accent1">
                  <a:alpha val="60000"/>
                </a:schemeClr>
              </a:gs>
              <a:gs pos="0">
                <a:srgbClr val="FFFFFF">
                  <a:alpha val="0"/>
                </a:srgbClr>
              </a:gs>
              <a:gs pos="40000">
                <a:srgbClr val="FFFFFF">
                  <a:alpha val="17000"/>
                </a:srgbClr>
              </a:gs>
            </a:gsLst>
            <a:lin ang="0" scaled="1"/>
            <a:tileRect/>
          </a:gradFill>
          <a:ln w="127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414" name="Right Arrow 413"/>
          <p:cNvSpPr/>
          <p:nvPr/>
        </p:nvSpPr>
        <p:spPr>
          <a:xfrm>
            <a:off x="8737600" y="5054603"/>
            <a:ext cx="1828800" cy="392812"/>
          </a:xfrm>
          <a:prstGeom prst="rightArrow">
            <a:avLst/>
          </a:prstGeom>
          <a:gradFill flip="none" rotWithShape="1">
            <a:gsLst>
              <a:gs pos="100000">
                <a:schemeClr val="accent1">
                  <a:alpha val="60000"/>
                </a:schemeClr>
              </a:gs>
              <a:gs pos="0">
                <a:srgbClr val="FFFFFF">
                  <a:alpha val="0"/>
                </a:srgbClr>
              </a:gs>
              <a:gs pos="40000">
                <a:srgbClr val="FFFFFF">
                  <a:alpha val="17000"/>
                </a:srgbClr>
              </a:gs>
            </a:gsLst>
            <a:lin ang="0" scaled="1"/>
            <a:tileRect/>
          </a:gradFill>
          <a:ln w="127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415" name="Right Arrow 414"/>
          <p:cNvSpPr/>
          <p:nvPr/>
        </p:nvSpPr>
        <p:spPr>
          <a:xfrm>
            <a:off x="8464061" y="5677791"/>
            <a:ext cx="2813539" cy="392812"/>
          </a:xfrm>
          <a:prstGeom prst="rightArrow">
            <a:avLst/>
          </a:prstGeom>
          <a:gradFill flip="none" rotWithShape="1">
            <a:gsLst>
              <a:gs pos="100000">
                <a:schemeClr val="accent1">
                  <a:alpha val="60000"/>
                </a:schemeClr>
              </a:gs>
              <a:gs pos="0">
                <a:srgbClr val="FFFFFF">
                  <a:alpha val="0"/>
                </a:srgbClr>
              </a:gs>
              <a:gs pos="40000">
                <a:srgbClr val="FFFFFF">
                  <a:alpha val="17000"/>
                </a:srgbClr>
              </a:gs>
            </a:gsLst>
            <a:lin ang="0" scaled="1"/>
            <a:tileRect/>
          </a:gradFill>
          <a:ln w="127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grpSp>
        <p:nvGrpSpPr>
          <p:cNvPr id="5" name="Group 4"/>
          <p:cNvGrpSpPr/>
          <p:nvPr/>
        </p:nvGrpSpPr>
        <p:grpSpPr>
          <a:xfrm>
            <a:off x="2809181" y="3124201"/>
            <a:ext cx="6549740" cy="2751779"/>
            <a:chOff x="2098095" y="1041315"/>
            <a:chExt cx="4912305" cy="2063834"/>
          </a:xfrm>
        </p:grpSpPr>
        <p:sp>
          <p:nvSpPr>
            <p:cNvPr id="310" name="Isosceles Triangle 309"/>
            <p:cNvSpPr/>
            <p:nvPr/>
          </p:nvSpPr>
          <p:spPr>
            <a:xfrm rot="16200000">
              <a:off x="3126797" y="469816"/>
              <a:ext cx="2057399" cy="3200397"/>
            </a:xfrm>
            <a:prstGeom prst="triangle">
              <a:avLst>
                <a:gd name="adj" fmla="val 50930"/>
              </a:avLst>
            </a:prstGeom>
            <a:gradFill flip="none" rotWithShape="1">
              <a:gsLst>
                <a:gs pos="0">
                  <a:schemeClr val="accent3">
                    <a:tint val="50000"/>
                    <a:satMod val="300000"/>
                    <a:alpha val="16000"/>
                  </a:schemeClr>
                </a:gs>
                <a:gs pos="35000">
                  <a:schemeClr val="accent3">
                    <a:tint val="37000"/>
                    <a:satMod val="300000"/>
                    <a:alpha val="16000"/>
                  </a:schemeClr>
                </a:gs>
                <a:gs pos="100000">
                  <a:schemeClr val="accent3">
                    <a:tint val="15000"/>
                    <a:satMod val="350000"/>
                    <a:alpha val="16000"/>
                  </a:schemeClr>
                </a:gs>
              </a:gsLst>
              <a:lin ang="16200000" scaled="1"/>
              <a:tileRect/>
            </a:gradFill>
            <a:ln>
              <a:solidFill>
                <a:srgbClr val="8B8F92"/>
              </a:solidFill>
            </a:ln>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11" name="Oval 310"/>
            <p:cNvSpPr/>
            <p:nvPr/>
          </p:nvSpPr>
          <p:spPr>
            <a:xfrm rot="5400000">
              <a:off x="3576391" y="1871947"/>
              <a:ext cx="937203" cy="373404"/>
            </a:xfrm>
            <a:prstGeom prst="ellipse">
              <a:avLst/>
            </a:prstGeom>
            <a:gradFill flip="none" rotWithShape="1">
              <a:gsLst>
                <a:gs pos="0">
                  <a:schemeClr val="tx2">
                    <a:alpha val="56000"/>
                  </a:schemeClr>
                </a:gs>
                <a:gs pos="78000">
                  <a:schemeClr val="bg2">
                    <a:lumMod val="25000"/>
                    <a:lumOff val="75000"/>
                    <a:alpha val="56000"/>
                  </a:schemeClr>
                </a:gs>
                <a:gs pos="100000">
                  <a:schemeClr val="tx1">
                    <a:lumMod val="95000"/>
                    <a:alpha val="56000"/>
                  </a:schemeClr>
                </a:gs>
              </a:gsLst>
              <a:lin ang="16200000" scaled="1"/>
              <a:tileRec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1" name="Diamond 10"/>
            <p:cNvSpPr>
              <a:spLocks noChangeAspect="1"/>
            </p:cNvSpPr>
            <p:nvPr/>
          </p:nvSpPr>
          <p:spPr>
            <a:xfrm>
              <a:off x="3012495" y="19239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2" name="Diamond 11"/>
            <p:cNvSpPr>
              <a:spLocks noChangeAspect="1"/>
            </p:cNvSpPr>
            <p:nvPr/>
          </p:nvSpPr>
          <p:spPr>
            <a:xfrm>
              <a:off x="3381303" y="18477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3" name="Diamond 12"/>
            <p:cNvSpPr>
              <a:spLocks noChangeAspect="1"/>
            </p:cNvSpPr>
            <p:nvPr/>
          </p:nvSpPr>
          <p:spPr>
            <a:xfrm>
              <a:off x="3228903"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4" name="Diamond 13"/>
            <p:cNvSpPr>
              <a:spLocks noChangeAspect="1"/>
            </p:cNvSpPr>
            <p:nvPr/>
          </p:nvSpPr>
          <p:spPr>
            <a:xfrm>
              <a:off x="3545895"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5" name="Isosceles Triangle 14"/>
            <p:cNvSpPr/>
            <p:nvPr/>
          </p:nvSpPr>
          <p:spPr>
            <a:xfrm>
              <a:off x="4307895" y="1727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6" name="Isosceles Triangle 15"/>
            <p:cNvSpPr/>
            <p:nvPr/>
          </p:nvSpPr>
          <p:spPr>
            <a:xfrm>
              <a:off x="44602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 name="Isosceles Triangle 16"/>
            <p:cNvSpPr/>
            <p:nvPr/>
          </p:nvSpPr>
          <p:spPr>
            <a:xfrm>
              <a:off x="46888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 name="Isosceles Triangle 17"/>
            <p:cNvSpPr/>
            <p:nvPr/>
          </p:nvSpPr>
          <p:spPr>
            <a:xfrm>
              <a:off x="4580946" y="2042499"/>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 name="Isosceles Triangle 18"/>
            <p:cNvSpPr/>
            <p:nvPr/>
          </p:nvSpPr>
          <p:spPr>
            <a:xfrm>
              <a:off x="4841295" y="2108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 name="Isosceles Triangle 19"/>
            <p:cNvSpPr/>
            <p:nvPr/>
          </p:nvSpPr>
          <p:spPr>
            <a:xfrm>
              <a:off x="49936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 name="Isosceles Triangle 20"/>
            <p:cNvSpPr/>
            <p:nvPr/>
          </p:nvSpPr>
          <p:spPr>
            <a:xfrm>
              <a:off x="4384095" y="21843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 name="Isosceles Triangle 21"/>
            <p:cNvSpPr/>
            <p:nvPr/>
          </p:nvSpPr>
          <p:spPr>
            <a:xfrm>
              <a:off x="46888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 name="Isosceles Triangle 22"/>
            <p:cNvSpPr/>
            <p:nvPr/>
          </p:nvSpPr>
          <p:spPr>
            <a:xfrm>
              <a:off x="45364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 name="Isosceles Triangle 23"/>
            <p:cNvSpPr/>
            <p:nvPr/>
          </p:nvSpPr>
          <p:spPr>
            <a:xfrm>
              <a:off x="48412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 name="Isosceles Triangle 24"/>
            <p:cNvSpPr/>
            <p:nvPr/>
          </p:nvSpPr>
          <p:spPr>
            <a:xfrm>
              <a:off x="49174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 name="Isosceles Triangle 25"/>
            <p:cNvSpPr/>
            <p:nvPr/>
          </p:nvSpPr>
          <p:spPr>
            <a:xfrm>
              <a:off x="5069895" y="15747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68" name="Oval 167"/>
            <p:cNvSpPr/>
            <p:nvPr/>
          </p:nvSpPr>
          <p:spPr>
            <a:xfrm rot="5400000">
              <a:off x="4720252" y="1612507"/>
              <a:ext cx="2063833" cy="921452"/>
            </a:xfrm>
            <a:prstGeom prst="ellipse">
              <a:avLst/>
            </a:prstGeom>
            <a:gradFill>
              <a:gsLst>
                <a:gs pos="100000">
                  <a:schemeClr val="tx2"/>
                </a:gs>
                <a:gs pos="31000">
                  <a:schemeClr val="bg2">
                    <a:lumMod val="25000"/>
                    <a:lumOff val="75000"/>
                  </a:schemeClr>
                </a:gs>
                <a:gs pos="0">
                  <a:schemeClr val="tx1">
                    <a:lumMod val="95000"/>
                  </a:schemeClr>
                </a:gs>
              </a:gsLs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69" name="Oval 168"/>
            <p:cNvSpPr>
              <a:spLocks noChangeAspect="1"/>
            </p:cNvSpPr>
            <p:nvPr/>
          </p:nvSpPr>
          <p:spPr>
            <a:xfrm rot="10800000">
              <a:off x="6325090" y="11611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0" name="Oval 169"/>
            <p:cNvSpPr>
              <a:spLocks noChangeAspect="1"/>
            </p:cNvSpPr>
            <p:nvPr/>
          </p:nvSpPr>
          <p:spPr>
            <a:xfrm rot="10800000">
              <a:off x="5927082" y="14075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1" name="Oval 170"/>
            <p:cNvSpPr>
              <a:spLocks noChangeAspect="1"/>
            </p:cNvSpPr>
            <p:nvPr/>
          </p:nvSpPr>
          <p:spPr>
            <a:xfrm rot="10800000">
              <a:off x="6449233" y="10716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2" name="Oval 171"/>
            <p:cNvSpPr>
              <a:spLocks noChangeAspect="1"/>
            </p:cNvSpPr>
            <p:nvPr/>
          </p:nvSpPr>
          <p:spPr>
            <a:xfrm rot="10800000">
              <a:off x="6132352" y="13664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3" name="Oval 172"/>
            <p:cNvSpPr>
              <a:spLocks noChangeAspect="1"/>
            </p:cNvSpPr>
            <p:nvPr/>
          </p:nvSpPr>
          <p:spPr>
            <a:xfrm rot="10800000">
              <a:off x="6372294" y="11411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4" name="Oval 173"/>
            <p:cNvSpPr>
              <a:spLocks noChangeAspect="1"/>
            </p:cNvSpPr>
            <p:nvPr/>
          </p:nvSpPr>
          <p:spPr>
            <a:xfrm rot="10800000">
              <a:off x="6111825" y="1156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5" name="Oval 174"/>
            <p:cNvSpPr>
              <a:spLocks noChangeAspect="1"/>
            </p:cNvSpPr>
            <p:nvPr/>
          </p:nvSpPr>
          <p:spPr>
            <a:xfrm rot="10800000">
              <a:off x="6101679" y="12019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6" name="Oval 175"/>
            <p:cNvSpPr>
              <a:spLocks noChangeAspect="1"/>
            </p:cNvSpPr>
            <p:nvPr/>
          </p:nvSpPr>
          <p:spPr>
            <a:xfrm rot="10800000">
              <a:off x="5943391" y="149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7" name="Oval 176"/>
            <p:cNvSpPr>
              <a:spLocks noChangeAspect="1"/>
            </p:cNvSpPr>
            <p:nvPr/>
          </p:nvSpPr>
          <p:spPr>
            <a:xfrm rot="10800000">
              <a:off x="6241999" y="12417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8" name="Oval 177"/>
            <p:cNvSpPr>
              <a:spLocks noChangeAspect="1"/>
            </p:cNvSpPr>
            <p:nvPr/>
          </p:nvSpPr>
          <p:spPr>
            <a:xfrm rot="10800000">
              <a:off x="5855111" y="129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9" name="Oval 178"/>
            <p:cNvSpPr>
              <a:spLocks noChangeAspect="1"/>
            </p:cNvSpPr>
            <p:nvPr/>
          </p:nvSpPr>
          <p:spPr>
            <a:xfrm rot="10800000">
              <a:off x="5678548" y="140182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0" name="Oval 179"/>
            <p:cNvSpPr>
              <a:spLocks noChangeAspect="1"/>
            </p:cNvSpPr>
            <p:nvPr/>
          </p:nvSpPr>
          <p:spPr>
            <a:xfrm rot="10800000">
              <a:off x="5834583" y="1080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1" name="Oval 180"/>
            <p:cNvSpPr>
              <a:spLocks noChangeAspect="1"/>
            </p:cNvSpPr>
            <p:nvPr/>
          </p:nvSpPr>
          <p:spPr>
            <a:xfrm rot="10800000">
              <a:off x="6737796" y="163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2" name="Oval 181"/>
            <p:cNvSpPr>
              <a:spLocks noChangeAspect="1"/>
            </p:cNvSpPr>
            <p:nvPr/>
          </p:nvSpPr>
          <p:spPr>
            <a:xfrm rot="10800000">
              <a:off x="6455431" y="15109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3" name="Oval 182"/>
            <p:cNvSpPr>
              <a:spLocks noChangeAspect="1"/>
            </p:cNvSpPr>
            <p:nvPr/>
          </p:nvSpPr>
          <p:spPr>
            <a:xfrm rot="10800000">
              <a:off x="6297143" y="1801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4" name="Oval 183"/>
            <p:cNvSpPr>
              <a:spLocks noChangeAspect="1"/>
            </p:cNvSpPr>
            <p:nvPr/>
          </p:nvSpPr>
          <p:spPr>
            <a:xfrm rot="10800000">
              <a:off x="6024849" y="26333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5" name="Oval 184"/>
            <p:cNvSpPr>
              <a:spLocks noChangeAspect="1"/>
            </p:cNvSpPr>
            <p:nvPr/>
          </p:nvSpPr>
          <p:spPr>
            <a:xfrm rot="10800000">
              <a:off x="6367150" y="20473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6" name="Oval 185"/>
            <p:cNvSpPr>
              <a:spLocks noChangeAspect="1"/>
            </p:cNvSpPr>
            <p:nvPr/>
          </p:nvSpPr>
          <p:spPr>
            <a:xfrm rot="10800000">
              <a:off x="6208862" y="159921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7" name="Oval 186"/>
            <p:cNvSpPr>
              <a:spLocks noChangeAspect="1"/>
            </p:cNvSpPr>
            <p:nvPr/>
          </p:nvSpPr>
          <p:spPr>
            <a:xfrm rot="10800000">
              <a:off x="6032300" y="195891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8" name="Oval 187"/>
            <p:cNvSpPr>
              <a:spLocks noChangeAspect="1"/>
            </p:cNvSpPr>
            <p:nvPr/>
          </p:nvSpPr>
          <p:spPr>
            <a:xfrm rot="10800000">
              <a:off x="6032300" y="17107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9" name="Oval 188"/>
            <p:cNvSpPr>
              <a:spLocks noChangeAspect="1"/>
            </p:cNvSpPr>
            <p:nvPr/>
          </p:nvSpPr>
          <p:spPr>
            <a:xfrm rot="10800000">
              <a:off x="6188335" y="13896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0" name="Oval 189"/>
            <p:cNvSpPr>
              <a:spLocks noChangeAspect="1"/>
            </p:cNvSpPr>
            <p:nvPr/>
          </p:nvSpPr>
          <p:spPr>
            <a:xfrm rot="10800000">
              <a:off x="6604539" y="229088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1" name="Oval 190"/>
            <p:cNvSpPr>
              <a:spLocks noChangeAspect="1"/>
            </p:cNvSpPr>
            <p:nvPr/>
          </p:nvSpPr>
          <p:spPr>
            <a:xfrm rot="10800000">
              <a:off x="6322174" y="22237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2" name="Oval 191"/>
            <p:cNvSpPr>
              <a:spLocks noChangeAspect="1"/>
            </p:cNvSpPr>
            <p:nvPr/>
          </p:nvSpPr>
          <p:spPr>
            <a:xfrm rot="16200000">
              <a:off x="6677233" y="125310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3" name="Oval 192"/>
            <p:cNvSpPr>
              <a:spLocks noChangeAspect="1"/>
            </p:cNvSpPr>
            <p:nvPr/>
          </p:nvSpPr>
          <p:spPr>
            <a:xfrm rot="10800000">
              <a:off x="5923504" y="18795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4" name="Oval 193"/>
            <p:cNvSpPr>
              <a:spLocks noChangeAspect="1"/>
            </p:cNvSpPr>
            <p:nvPr/>
          </p:nvSpPr>
          <p:spPr>
            <a:xfrm rot="16200000">
              <a:off x="5966300" y="27354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5" name="Oval 194"/>
            <p:cNvSpPr>
              <a:spLocks noChangeAspect="1"/>
            </p:cNvSpPr>
            <p:nvPr/>
          </p:nvSpPr>
          <p:spPr>
            <a:xfrm rot="16200000">
              <a:off x="6206536" y="2739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6" name="Oval 195"/>
            <p:cNvSpPr>
              <a:spLocks noChangeAspect="1"/>
            </p:cNvSpPr>
            <p:nvPr/>
          </p:nvSpPr>
          <p:spPr>
            <a:xfrm rot="16200000">
              <a:off x="6056521" y="247064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7" name="Oval 196"/>
            <p:cNvSpPr>
              <a:spLocks noChangeAspect="1"/>
            </p:cNvSpPr>
            <p:nvPr/>
          </p:nvSpPr>
          <p:spPr>
            <a:xfrm rot="16200000">
              <a:off x="6377631" y="2626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8" name="Oval 197"/>
            <p:cNvSpPr>
              <a:spLocks noChangeAspect="1"/>
            </p:cNvSpPr>
            <p:nvPr/>
          </p:nvSpPr>
          <p:spPr>
            <a:xfrm rot="16200000">
              <a:off x="6660045" y="26227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99" name="Oval 198"/>
            <p:cNvSpPr>
              <a:spLocks noChangeAspect="1"/>
            </p:cNvSpPr>
            <p:nvPr/>
          </p:nvSpPr>
          <p:spPr>
            <a:xfrm rot="16200000">
              <a:off x="6492294" y="24286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0" name="Oval 199"/>
            <p:cNvSpPr>
              <a:spLocks noChangeAspect="1"/>
            </p:cNvSpPr>
            <p:nvPr/>
          </p:nvSpPr>
          <p:spPr>
            <a:xfrm rot="16200000">
              <a:off x="6549343" y="13098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1" name="Oval 200"/>
            <p:cNvSpPr>
              <a:spLocks noChangeAspect="1"/>
            </p:cNvSpPr>
            <p:nvPr/>
          </p:nvSpPr>
          <p:spPr>
            <a:xfrm rot="16200000">
              <a:off x="6079403" y="13741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2" name="Oval 201"/>
            <p:cNvSpPr>
              <a:spLocks noChangeAspect="1"/>
            </p:cNvSpPr>
            <p:nvPr/>
          </p:nvSpPr>
          <p:spPr>
            <a:xfrm rot="16200000">
              <a:off x="6281189" y="128582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3" name="Oval 202"/>
            <p:cNvSpPr>
              <a:spLocks noChangeAspect="1"/>
            </p:cNvSpPr>
            <p:nvPr/>
          </p:nvSpPr>
          <p:spPr>
            <a:xfrm rot="16200000">
              <a:off x="5898751" y="118803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4" name="Oval 203"/>
            <p:cNvSpPr>
              <a:spLocks noChangeAspect="1"/>
            </p:cNvSpPr>
            <p:nvPr/>
          </p:nvSpPr>
          <p:spPr>
            <a:xfrm rot="16200000">
              <a:off x="6169624" y="11092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5" name="Oval 204"/>
            <p:cNvSpPr>
              <a:spLocks noChangeAspect="1"/>
            </p:cNvSpPr>
            <p:nvPr/>
          </p:nvSpPr>
          <p:spPr>
            <a:xfrm rot="16200000">
              <a:off x="6302829" y="11055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6" name="Oval 205"/>
            <p:cNvSpPr>
              <a:spLocks noChangeAspect="1"/>
            </p:cNvSpPr>
            <p:nvPr/>
          </p:nvSpPr>
          <p:spPr>
            <a:xfrm rot="10800000">
              <a:off x="5731246" y="21577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7" name="Oval 206"/>
            <p:cNvSpPr>
              <a:spLocks noChangeAspect="1"/>
            </p:cNvSpPr>
            <p:nvPr/>
          </p:nvSpPr>
          <p:spPr>
            <a:xfrm rot="10800000">
              <a:off x="5642965" y="19559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8" name="Oval 207"/>
            <p:cNvSpPr>
              <a:spLocks noChangeAspect="1"/>
            </p:cNvSpPr>
            <p:nvPr/>
          </p:nvSpPr>
          <p:spPr>
            <a:xfrm rot="10800000">
              <a:off x="5466403" y="2315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09" name="Oval 208"/>
            <p:cNvSpPr>
              <a:spLocks noChangeAspect="1"/>
            </p:cNvSpPr>
            <p:nvPr/>
          </p:nvSpPr>
          <p:spPr>
            <a:xfrm rot="10800000">
              <a:off x="5466403" y="206754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0" name="Oval 209"/>
            <p:cNvSpPr>
              <a:spLocks noChangeAspect="1"/>
            </p:cNvSpPr>
            <p:nvPr/>
          </p:nvSpPr>
          <p:spPr>
            <a:xfrm rot="10800000">
              <a:off x="5941388" y="260660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1" name="Oval 210"/>
            <p:cNvSpPr>
              <a:spLocks noChangeAspect="1"/>
            </p:cNvSpPr>
            <p:nvPr/>
          </p:nvSpPr>
          <p:spPr>
            <a:xfrm rot="10800000">
              <a:off x="6827393" y="250061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2" name="Oval 211"/>
            <p:cNvSpPr>
              <a:spLocks noChangeAspect="1"/>
            </p:cNvSpPr>
            <p:nvPr/>
          </p:nvSpPr>
          <p:spPr>
            <a:xfrm rot="10800000">
              <a:off x="6897400" y="274691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3" name="Oval 212"/>
            <p:cNvSpPr>
              <a:spLocks noChangeAspect="1"/>
            </p:cNvSpPr>
            <p:nvPr/>
          </p:nvSpPr>
          <p:spPr>
            <a:xfrm rot="10800000">
              <a:off x="6739112" y="22988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4" name="Oval 213"/>
            <p:cNvSpPr>
              <a:spLocks noChangeAspect="1"/>
            </p:cNvSpPr>
            <p:nvPr/>
          </p:nvSpPr>
          <p:spPr>
            <a:xfrm rot="10800000">
              <a:off x="6562550" y="241039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5" name="Oval 214"/>
            <p:cNvSpPr>
              <a:spLocks noChangeAspect="1"/>
            </p:cNvSpPr>
            <p:nvPr/>
          </p:nvSpPr>
          <p:spPr>
            <a:xfrm rot="10800000">
              <a:off x="6718585" y="20892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6" name="Oval 215"/>
            <p:cNvSpPr>
              <a:spLocks noChangeAspect="1"/>
            </p:cNvSpPr>
            <p:nvPr/>
          </p:nvSpPr>
          <p:spPr>
            <a:xfrm rot="10800000">
              <a:off x="6275609" y="13169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7" name="Oval 216"/>
            <p:cNvSpPr>
              <a:spLocks noChangeAspect="1"/>
            </p:cNvSpPr>
            <p:nvPr/>
          </p:nvSpPr>
          <p:spPr>
            <a:xfrm rot="10800000">
              <a:off x="6187328" y="11151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8" name="Oval 217"/>
            <p:cNvSpPr>
              <a:spLocks noChangeAspect="1"/>
            </p:cNvSpPr>
            <p:nvPr/>
          </p:nvSpPr>
          <p:spPr>
            <a:xfrm rot="10800000">
              <a:off x="6064334" y="19058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9" name="Oval 218"/>
            <p:cNvSpPr>
              <a:spLocks noChangeAspect="1"/>
            </p:cNvSpPr>
            <p:nvPr/>
          </p:nvSpPr>
          <p:spPr>
            <a:xfrm rot="10800000">
              <a:off x="6010766" y="12267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0" name="Oval 219"/>
            <p:cNvSpPr>
              <a:spLocks noChangeAspect="1"/>
            </p:cNvSpPr>
            <p:nvPr/>
          </p:nvSpPr>
          <p:spPr>
            <a:xfrm rot="10800000">
              <a:off x="5938201" y="140219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1" name="Oval 220"/>
            <p:cNvSpPr>
              <a:spLocks noChangeAspect="1"/>
            </p:cNvSpPr>
            <p:nvPr/>
          </p:nvSpPr>
          <p:spPr>
            <a:xfrm rot="10800000">
              <a:off x="5740151" y="12875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2" name="Oval 221"/>
            <p:cNvSpPr>
              <a:spLocks noChangeAspect="1"/>
            </p:cNvSpPr>
            <p:nvPr/>
          </p:nvSpPr>
          <p:spPr>
            <a:xfrm rot="10800000">
              <a:off x="5810463" y="108099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3" name="Oval 222"/>
            <p:cNvSpPr>
              <a:spLocks noChangeAspect="1"/>
            </p:cNvSpPr>
            <p:nvPr/>
          </p:nvSpPr>
          <p:spPr>
            <a:xfrm rot="10800000">
              <a:off x="5880470" y="132730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4" name="Oval 223"/>
            <p:cNvSpPr>
              <a:spLocks noChangeAspect="1"/>
            </p:cNvSpPr>
            <p:nvPr/>
          </p:nvSpPr>
          <p:spPr>
            <a:xfrm rot="10800000">
              <a:off x="6834296" y="12450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5" name="Oval 224"/>
            <p:cNvSpPr>
              <a:spLocks noChangeAspect="1"/>
            </p:cNvSpPr>
            <p:nvPr/>
          </p:nvSpPr>
          <p:spPr>
            <a:xfrm rot="10800000">
              <a:off x="6712737" y="1490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6" name="Oval 225"/>
            <p:cNvSpPr>
              <a:spLocks noChangeAspect="1"/>
            </p:cNvSpPr>
            <p:nvPr/>
          </p:nvSpPr>
          <p:spPr>
            <a:xfrm rot="10800000">
              <a:off x="6452267" y="150671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7" name="Oval 226"/>
            <p:cNvSpPr>
              <a:spLocks noChangeAspect="1"/>
            </p:cNvSpPr>
            <p:nvPr/>
          </p:nvSpPr>
          <p:spPr>
            <a:xfrm rot="10800000">
              <a:off x="6024849" y="2133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8" name="Oval 227"/>
            <p:cNvSpPr>
              <a:spLocks noChangeAspect="1"/>
            </p:cNvSpPr>
            <p:nvPr/>
          </p:nvSpPr>
          <p:spPr>
            <a:xfrm rot="10800000">
              <a:off x="5760006" y="20431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9" name="Oval 228"/>
            <p:cNvSpPr>
              <a:spLocks noChangeAspect="1"/>
            </p:cNvSpPr>
            <p:nvPr/>
          </p:nvSpPr>
          <p:spPr>
            <a:xfrm rot="10800000">
              <a:off x="5916041" y="172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0" name="Oval 229"/>
            <p:cNvSpPr>
              <a:spLocks noChangeAspect="1"/>
            </p:cNvSpPr>
            <p:nvPr/>
          </p:nvSpPr>
          <p:spPr>
            <a:xfrm rot="10800000">
              <a:off x="5717991" y="1607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1" name="Oval 230"/>
            <p:cNvSpPr>
              <a:spLocks noChangeAspect="1"/>
            </p:cNvSpPr>
            <p:nvPr/>
          </p:nvSpPr>
          <p:spPr>
            <a:xfrm rot="10800000">
              <a:off x="5559703" y="18974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2" name="Oval 231"/>
            <p:cNvSpPr>
              <a:spLocks noChangeAspect="1"/>
            </p:cNvSpPr>
            <p:nvPr/>
          </p:nvSpPr>
          <p:spPr>
            <a:xfrm rot="10800000">
              <a:off x="5629710" y="21437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3" name="Oval 232"/>
            <p:cNvSpPr>
              <a:spLocks noChangeAspect="1"/>
            </p:cNvSpPr>
            <p:nvPr/>
          </p:nvSpPr>
          <p:spPr>
            <a:xfrm rot="10800000">
              <a:off x="5471423" y="16956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4" name="Oval 233"/>
            <p:cNvSpPr>
              <a:spLocks noChangeAspect="1"/>
            </p:cNvSpPr>
            <p:nvPr/>
          </p:nvSpPr>
          <p:spPr>
            <a:xfrm rot="10800000">
              <a:off x="5450895" y="14861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5" name="Oval 234"/>
            <p:cNvSpPr>
              <a:spLocks noChangeAspect="1"/>
            </p:cNvSpPr>
            <p:nvPr/>
          </p:nvSpPr>
          <p:spPr>
            <a:xfrm rot="10800000">
              <a:off x="6547343" y="26055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6" name="Oval 235"/>
            <p:cNvSpPr>
              <a:spLocks noChangeAspect="1"/>
            </p:cNvSpPr>
            <p:nvPr/>
          </p:nvSpPr>
          <p:spPr>
            <a:xfrm rot="10800000">
              <a:off x="6573673" y="1115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7" name="Oval 236"/>
            <p:cNvSpPr>
              <a:spLocks noChangeAspect="1"/>
            </p:cNvSpPr>
            <p:nvPr/>
          </p:nvSpPr>
          <p:spPr>
            <a:xfrm rot="10800000">
              <a:off x="6256792" y="137710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8" name="Oval 237"/>
            <p:cNvSpPr>
              <a:spLocks noChangeAspect="1"/>
            </p:cNvSpPr>
            <p:nvPr/>
          </p:nvSpPr>
          <p:spPr>
            <a:xfrm rot="10800000">
              <a:off x="6726114" y="24614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9" name="Oval 238"/>
            <p:cNvSpPr>
              <a:spLocks noChangeAspect="1"/>
            </p:cNvSpPr>
            <p:nvPr/>
          </p:nvSpPr>
          <p:spPr>
            <a:xfrm rot="10800000">
              <a:off x="6338447" y="14749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0" name="Oval 239"/>
            <p:cNvSpPr>
              <a:spLocks noChangeAspect="1"/>
            </p:cNvSpPr>
            <p:nvPr/>
          </p:nvSpPr>
          <p:spPr>
            <a:xfrm rot="10800000">
              <a:off x="6077977" y="14907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1" name="Oval 240"/>
            <p:cNvSpPr>
              <a:spLocks noChangeAspect="1"/>
            </p:cNvSpPr>
            <p:nvPr/>
          </p:nvSpPr>
          <p:spPr>
            <a:xfrm rot="10800000">
              <a:off x="5987683" y="26741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2" name="Oval 241"/>
            <p:cNvSpPr>
              <a:spLocks noChangeAspect="1"/>
            </p:cNvSpPr>
            <p:nvPr/>
          </p:nvSpPr>
          <p:spPr>
            <a:xfrm rot="10800000">
              <a:off x="6224833" y="25161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3" name="Oval 242"/>
            <p:cNvSpPr>
              <a:spLocks noChangeAspect="1"/>
            </p:cNvSpPr>
            <p:nvPr/>
          </p:nvSpPr>
          <p:spPr>
            <a:xfrm rot="10800000">
              <a:off x="5600758" y="138268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4" name="Oval 243"/>
            <p:cNvSpPr>
              <a:spLocks noChangeAspect="1"/>
            </p:cNvSpPr>
            <p:nvPr/>
          </p:nvSpPr>
          <p:spPr>
            <a:xfrm rot="10800000">
              <a:off x="6716491" y="27010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5" name="Oval 244"/>
            <p:cNvSpPr>
              <a:spLocks noChangeAspect="1"/>
            </p:cNvSpPr>
            <p:nvPr/>
          </p:nvSpPr>
          <p:spPr>
            <a:xfrm rot="10800000">
              <a:off x="6256074" y="122776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6" name="Oval 245"/>
            <p:cNvSpPr>
              <a:spLocks noChangeAspect="1"/>
            </p:cNvSpPr>
            <p:nvPr/>
          </p:nvSpPr>
          <p:spPr>
            <a:xfrm rot="10800000">
              <a:off x="5955894" y="11203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7" name="Oval 246"/>
            <p:cNvSpPr>
              <a:spLocks noChangeAspect="1"/>
            </p:cNvSpPr>
            <p:nvPr/>
          </p:nvSpPr>
          <p:spPr>
            <a:xfrm rot="10800000">
              <a:off x="5527813" y="15286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8" name="Oval 247"/>
            <p:cNvSpPr>
              <a:spLocks noChangeAspect="1"/>
            </p:cNvSpPr>
            <p:nvPr/>
          </p:nvSpPr>
          <p:spPr>
            <a:xfrm rot="10800000">
              <a:off x="6880814" y="18890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9" name="Oval 248"/>
            <p:cNvSpPr>
              <a:spLocks noChangeAspect="1"/>
            </p:cNvSpPr>
            <p:nvPr/>
          </p:nvSpPr>
          <p:spPr>
            <a:xfrm rot="10800000">
              <a:off x="5941402" y="14900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0" name="Oval 249"/>
            <p:cNvSpPr>
              <a:spLocks noChangeAspect="1"/>
            </p:cNvSpPr>
            <p:nvPr/>
          </p:nvSpPr>
          <p:spPr>
            <a:xfrm rot="10800000">
              <a:off x="6412795" y="224212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1" name="Oval 250"/>
            <p:cNvSpPr>
              <a:spLocks noChangeAspect="1"/>
            </p:cNvSpPr>
            <p:nvPr/>
          </p:nvSpPr>
          <p:spPr>
            <a:xfrm rot="10800000">
              <a:off x="6797795" y="22201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2" name="Oval 251"/>
            <p:cNvSpPr>
              <a:spLocks noChangeAspect="1"/>
            </p:cNvSpPr>
            <p:nvPr/>
          </p:nvSpPr>
          <p:spPr>
            <a:xfrm rot="10800000">
              <a:off x="6749854" y="180794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3" name="Oval 252"/>
            <p:cNvSpPr>
              <a:spLocks noChangeAspect="1"/>
            </p:cNvSpPr>
            <p:nvPr/>
          </p:nvSpPr>
          <p:spPr>
            <a:xfrm rot="10800000">
              <a:off x="6661574" y="15730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4" name="Oval 253"/>
            <p:cNvSpPr>
              <a:spLocks noChangeAspect="1"/>
            </p:cNvSpPr>
            <p:nvPr/>
          </p:nvSpPr>
          <p:spPr>
            <a:xfrm rot="10800000">
              <a:off x="6591566" y="20980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5" name="Oval 254"/>
            <p:cNvSpPr>
              <a:spLocks noChangeAspect="1"/>
            </p:cNvSpPr>
            <p:nvPr/>
          </p:nvSpPr>
          <p:spPr>
            <a:xfrm rot="10800000">
              <a:off x="6503286" y="18962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6" name="Oval 255"/>
            <p:cNvSpPr>
              <a:spLocks noChangeAspect="1"/>
            </p:cNvSpPr>
            <p:nvPr/>
          </p:nvSpPr>
          <p:spPr>
            <a:xfrm rot="10800000">
              <a:off x="6326723" y="20077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7" name="Oval 256"/>
            <p:cNvSpPr>
              <a:spLocks noChangeAspect="1"/>
            </p:cNvSpPr>
            <p:nvPr/>
          </p:nvSpPr>
          <p:spPr>
            <a:xfrm rot="10800000">
              <a:off x="6482758" y="16866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8" name="Oval 257"/>
            <p:cNvSpPr>
              <a:spLocks noChangeAspect="1"/>
            </p:cNvSpPr>
            <p:nvPr/>
          </p:nvSpPr>
          <p:spPr>
            <a:xfrm rot="10800000">
              <a:off x="5853136" y="23107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9" name="Oval 258"/>
            <p:cNvSpPr>
              <a:spLocks noChangeAspect="1"/>
            </p:cNvSpPr>
            <p:nvPr/>
          </p:nvSpPr>
          <p:spPr>
            <a:xfrm rot="10800000">
              <a:off x="5889848" y="203331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0" name="Oval 259"/>
            <p:cNvSpPr>
              <a:spLocks noChangeAspect="1"/>
            </p:cNvSpPr>
            <p:nvPr/>
          </p:nvSpPr>
          <p:spPr>
            <a:xfrm rot="10800000">
              <a:off x="6090286" y="21527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1" name="Oval 260"/>
            <p:cNvSpPr>
              <a:spLocks noChangeAspect="1"/>
            </p:cNvSpPr>
            <p:nvPr/>
          </p:nvSpPr>
          <p:spPr>
            <a:xfrm rot="10800000">
              <a:off x="5978129" y="18772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2" name="Oval 261"/>
            <p:cNvSpPr>
              <a:spLocks noChangeAspect="1"/>
            </p:cNvSpPr>
            <p:nvPr/>
          </p:nvSpPr>
          <p:spPr>
            <a:xfrm rot="10800000">
              <a:off x="6184357" y="1982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3" name="Oval 262"/>
            <p:cNvSpPr>
              <a:spLocks noChangeAspect="1"/>
            </p:cNvSpPr>
            <p:nvPr/>
          </p:nvSpPr>
          <p:spPr>
            <a:xfrm rot="10800000">
              <a:off x="5676574" y="17465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4" name="Oval 263"/>
            <p:cNvSpPr>
              <a:spLocks noChangeAspect="1"/>
            </p:cNvSpPr>
            <p:nvPr/>
          </p:nvSpPr>
          <p:spPr>
            <a:xfrm rot="10800000">
              <a:off x="6244350" y="1760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5" name="Oval 264"/>
            <p:cNvSpPr>
              <a:spLocks noChangeAspect="1"/>
            </p:cNvSpPr>
            <p:nvPr/>
          </p:nvSpPr>
          <p:spPr>
            <a:xfrm rot="10800000">
              <a:off x="5944170" y="16531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6" name="Oval 265"/>
            <p:cNvSpPr>
              <a:spLocks noChangeAspect="1"/>
            </p:cNvSpPr>
            <p:nvPr/>
          </p:nvSpPr>
          <p:spPr>
            <a:xfrm rot="10800000">
              <a:off x="5744690" y="156485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7" name="Oval 266"/>
            <p:cNvSpPr>
              <a:spLocks noChangeAspect="1"/>
            </p:cNvSpPr>
            <p:nvPr/>
          </p:nvSpPr>
          <p:spPr>
            <a:xfrm rot="10800000">
              <a:off x="5701973" y="19216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8" name="Oval 267"/>
            <p:cNvSpPr>
              <a:spLocks noChangeAspect="1"/>
            </p:cNvSpPr>
            <p:nvPr/>
          </p:nvSpPr>
          <p:spPr>
            <a:xfrm rot="10800000">
              <a:off x="6129961" y="197447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69" name="Oval 268"/>
            <p:cNvSpPr>
              <a:spLocks noChangeAspect="1"/>
            </p:cNvSpPr>
            <p:nvPr/>
          </p:nvSpPr>
          <p:spPr>
            <a:xfrm rot="10800000">
              <a:off x="6158278" y="15262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0" name="Oval 269"/>
            <p:cNvSpPr>
              <a:spLocks noChangeAspect="1"/>
            </p:cNvSpPr>
            <p:nvPr/>
          </p:nvSpPr>
          <p:spPr>
            <a:xfrm rot="10800000">
              <a:off x="6276291" y="14235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1" name="Oval 270"/>
            <p:cNvSpPr>
              <a:spLocks noChangeAspect="1"/>
            </p:cNvSpPr>
            <p:nvPr/>
          </p:nvSpPr>
          <p:spPr>
            <a:xfrm rot="10800000">
              <a:off x="5982104" y="21935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2" name="Oval 271"/>
            <p:cNvSpPr>
              <a:spLocks noChangeAspect="1"/>
            </p:cNvSpPr>
            <p:nvPr/>
          </p:nvSpPr>
          <p:spPr>
            <a:xfrm rot="10800000">
              <a:off x="5785032" y="1430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3" name="Oval 272"/>
            <p:cNvSpPr>
              <a:spLocks noChangeAspect="1"/>
            </p:cNvSpPr>
            <p:nvPr/>
          </p:nvSpPr>
          <p:spPr>
            <a:xfrm rot="10800000">
              <a:off x="5603354" y="26800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4" name="Oval 273"/>
            <p:cNvSpPr>
              <a:spLocks noChangeAspect="1"/>
            </p:cNvSpPr>
            <p:nvPr/>
          </p:nvSpPr>
          <p:spPr>
            <a:xfrm rot="10800000">
              <a:off x="6480895" y="14800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5" name="Oval 274"/>
            <p:cNvSpPr>
              <a:spLocks noChangeAspect="1"/>
            </p:cNvSpPr>
            <p:nvPr/>
          </p:nvSpPr>
          <p:spPr>
            <a:xfrm rot="10800000">
              <a:off x="6120248" y="12914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6" name="Oval 275"/>
            <p:cNvSpPr>
              <a:spLocks noChangeAspect="1"/>
            </p:cNvSpPr>
            <p:nvPr/>
          </p:nvSpPr>
          <p:spPr>
            <a:xfrm rot="10800000">
              <a:off x="6357756" y="10908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7" name="Oval 276"/>
            <p:cNvSpPr>
              <a:spLocks noChangeAspect="1"/>
            </p:cNvSpPr>
            <p:nvPr/>
          </p:nvSpPr>
          <p:spPr>
            <a:xfrm rot="10800000">
              <a:off x="6636295" y="18956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8" name="Oval 277"/>
            <p:cNvSpPr>
              <a:spLocks noChangeAspect="1"/>
            </p:cNvSpPr>
            <p:nvPr/>
          </p:nvSpPr>
          <p:spPr>
            <a:xfrm rot="10800000">
              <a:off x="6490758" y="27676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9" name="Oval 278"/>
            <p:cNvSpPr>
              <a:spLocks noChangeAspect="1"/>
            </p:cNvSpPr>
            <p:nvPr/>
          </p:nvSpPr>
          <p:spPr>
            <a:xfrm rot="10800000">
              <a:off x="5863097" y="15961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0" name="Oval 279"/>
            <p:cNvSpPr>
              <a:spLocks noChangeAspect="1"/>
            </p:cNvSpPr>
            <p:nvPr/>
          </p:nvSpPr>
          <p:spPr>
            <a:xfrm rot="10800000">
              <a:off x="5910213" y="23670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1" name="Oval 280"/>
            <p:cNvSpPr>
              <a:spLocks noChangeAspect="1"/>
            </p:cNvSpPr>
            <p:nvPr/>
          </p:nvSpPr>
          <p:spPr>
            <a:xfrm rot="10800000">
              <a:off x="5910213" y="126605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2" name="Oval 281"/>
            <p:cNvSpPr>
              <a:spLocks noChangeAspect="1"/>
            </p:cNvSpPr>
            <p:nvPr/>
          </p:nvSpPr>
          <p:spPr>
            <a:xfrm rot="10800000">
              <a:off x="5913431" y="1934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3" name="Oval 282"/>
            <p:cNvSpPr>
              <a:spLocks noChangeAspect="1"/>
            </p:cNvSpPr>
            <p:nvPr/>
          </p:nvSpPr>
          <p:spPr>
            <a:xfrm rot="10800000">
              <a:off x="5450895" y="200926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4" name="Oval 283"/>
            <p:cNvSpPr>
              <a:spLocks noChangeAspect="1"/>
            </p:cNvSpPr>
            <p:nvPr/>
          </p:nvSpPr>
          <p:spPr>
            <a:xfrm rot="10800000">
              <a:off x="5705910" y="114423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5" name="Oval 284"/>
            <p:cNvSpPr>
              <a:spLocks noChangeAspect="1"/>
            </p:cNvSpPr>
            <p:nvPr/>
          </p:nvSpPr>
          <p:spPr>
            <a:xfrm rot="10800000">
              <a:off x="5527095" y="12578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6" name="Oval 285"/>
            <p:cNvSpPr>
              <a:spLocks noChangeAspect="1"/>
            </p:cNvSpPr>
            <p:nvPr/>
          </p:nvSpPr>
          <p:spPr>
            <a:xfrm rot="10800000">
              <a:off x="6329901" y="16080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7" name="Oval 286"/>
            <p:cNvSpPr>
              <a:spLocks noChangeAspect="1"/>
            </p:cNvSpPr>
            <p:nvPr/>
          </p:nvSpPr>
          <p:spPr>
            <a:xfrm rot="10800000">
              <a:off x="6418182" y="145197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8" name="Oval 287"/>
            <p:cNvSpPr>
              <a:spLocks noChangeAspect="1"/>
            </p:cNvSpPr>
            <p:nvPr/>
          </p:nvSpPr>
          <p:spPr>
            <a:xfrm rot="10800000">
              <a:off x="6116627" y="13212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9" name="Oval 288"/>
            <p:cNvSpPr>
              <a:spLocks noChangeAspect="1"/>
            </p:cNvSpPr>
            <p:nvPr/>
          </p:nvSpPr>
          <p:spPr>
            <a:xfrm rot="10800000">
              <a:off x="6212895" y="1537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0" name="Oval 289"/>
            <p:cNvSpPr>
              <a:spLocks noChangeAspect="1"/>
            </p:cNvSpPr>
            <p:nvPr/>
          </p:nvSpPr>
          <p:spPr>
            <a:xfrm rot="10800000">
              <a:off x="6384224" y="122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1" name="Oval 290"/>
            <p:cNvSpPr>
              <a:spLocks noChangeAspect="1"/>
            </p:cNvSpPr>
            <p:nvPr/>
          </p:nvSpPr>
          <p:spPr>
            <a:xfrm rot="10800000">
              <a:off x="6184743" y="1139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2" name="Oval 291"/>
            <p:cNvSpPr>
              <a:spLocks noChangeAspect="1"/>
            </p:cNvSpPr>
            <p:nvPr/>
          </p:nvSpPr>
          <p:spPr>
            <a:xfrm rot="10800000">
              <a:off x="6142027" y="14964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3" name="Oval 292"/>
            <p:cNvSpPr>
              <a:spLocks noChangeAspect="1"/>
            </p:cNvSpPr>
            <p:nvPr/>
          </p:nvSpPr>
          <p:spPr>
            <a:xfrm rot="10800000">
              <a:off x="6181827" y="143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4" name="Oval 293"/>
            <p:cNvSpPr>
              <a:spLocks noChangeAspect="1"/>
            </p:cNvSpPr>
            <p:nvPr/>
          </p:nvSpPr>
          <p:spPr>
            <a:xfrm rot="10800000">
              <a:off x="6243951" y="242176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5" name="Oval 294"/>
            <p:cNvSpPr>
              <a:spLocks noChangeAspect="1"/>
            </p:cNvSpPr>
            <p:nvPr/>
          </p:nvSpPr>
          <p:spPr>
            <a:xfrm rot="10800000">
              <a:off x="6268695" y="21681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6" name="Oval 295"/>
            <p:cNvSpPr>
              <a:spLocks noChangeAspect="1"/>
            </p:cNvSpPr>
            <p:nvPr/>
          </p:nvSpPr>
          <p:spPr>
            <a:xfrm rot="10800000">
              <a:off x="6674805" y="216279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7" name="Oval 296"/>
            <p:cNvSpPr>
              <a:spLocks noChangeAspect="1"/>
            </p:cNvSpPr>
            <p:nvPr/>
          </p:nvSpPr>
          <p:spPr>
            <a:xfrm rot="10800000">
              <a:off x="6763086" y="2006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8" name="Oval 297"/>
            <p:cNvSpPr>
              <a:spLocks noChangeAspect="1"/>
            </p:cNvSpPr>
            <p:nvPr/>
          </p:nvSpPr>
          <p:spPr>
            <a:xfrm rot="10800000">
              <a:off x="5925021" y="25075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9" name="Oval 298"/>
            <p:cNvSpPr>
              <a:spLocks noChangeAspect="1"/>
            </p:cNvSpPr>
            <p:nvPr/>
          </p:nvSpPr>
          <p:spPr>
            <a:xfrm rot="10800000">
              <a:off x="5817633" y="25644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0" name="Oval 299"/>
            <p:cNvSpPr>
              <a:spLocks noChangeAspect="1"/>
            </p:cNvSpPr>
            <p:nvPr/>
          </p:nvSpPr>
          <p:spPr>
            <a:xfrm rot="10800000">
              <a:off x="5817633" y="27887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1" name="Oval 300"/>
            <p:cNvSpPr>
              <a:spLocks noChangeAspect="1"/>
            </p:cNvSpPr>
            <p:nvPr/>
          </p:nvSpPr>
          <p:spPr>
            <a:xfrm rot="10800000">
              <a:off x="6187093" y="27095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2" name="Oval 301"/>
            <p:cNvSpPr>
              <a:spLocks noChangeAspect="1"/>
            </p:cNvSpPr>
            <p:nvPr/>
          </p:nvSpPr>
          <p:spPr>
            <a:xfrm rot="10800000">
              <a:off x="5715814" y="21886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3" name="Oval 302"/>
            <p:cNvSpPr>
              <a:spLocks noChangeAspect="1"/>
            </p:cNvSpPr>
            <p:nvPr/>
          </p:nvSpPr>
          <p:spPr>
            <a:xfrm rot="10800000">
              <a:off x="5487758" y="23665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4" name="Oval 303"/>
            <p:cNvSpPr>
              <a:spLocks noChangeAspect="1"/>
            </p:cNvSpPr>
            <p:nvPr/>
          </p:nvSpPr>
          <p:spPr>
            <a:xfrm rot="10800000">
              <a:off x="6375162" y="24541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5" name="Oval 304"/>
            <p:cNvSpPr>
              <a:spLocks noChangeAspect="1"/>
            </p:cNvSpPr>
            <p:nvPr/>
          </p:nvSpPr>
          <p:spPr>
            <a:xfrm rot="10800000">
              <a:off x="5702036" y="24752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6" name="Oval 305"/>
            <p:cNvSpPr>
              <a:spLocks noChangeAspect="1"/>
            </p:cNvSpPr>
            <p:nvPr/>
          </p:nvSpPr>
          <p:spPr>
            <a:xfrm rot="10800000">
              <a:off x="6071497" y="23960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pic>
          <p:nvPicPr>
            <p:cNvPr id="4" name="Picture 3"/>
            <p:cNvPicPr>
              <a:picLocks noChangeAspect="1"/>
            </p:cNvPicPr>
            <p:nvPr/>
          </p:nvPicPr>
          <p:blipFill>
            <a:blip r:embed="rId3"/>
            <a:stretch>
              <a:fillRect/>
            </a:stretch>
          </p:blipFill>
          <p:spPr>
            <a:xfrm>
              <a:off x="2098095" y="1727116"/>
              <a:ext cx="717177" cy="609600"/>
            </a:xfrm>
            <a:prstGeom prst="rect">
              <a:avLst/>
            </a:prstGeom>
          </p:spPr>
        </p:pic>
      </p:grpSp>
      <p:cxnSp>
        <p:nvCxnSpPr>
          <p:cNvPr id="314" name="Straight Connector 313"/>
          <p:cNvCxnSpPr/>
          <p:nvPr/>
        </p:nvCxnSpPr>
        <p:spPr>
          <a:xfrm>
            <a:off x="3466115" y="4953000"/>
            <a:ext cx="0" cy="1422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p:nvCxnSpPr>
        <p:spPr>
          <a:xfrm>
            <a:off x="5498115" y="5359400"/>
            <a:ext cx="0" cy="10160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p:nvCxnSpPr>
        <p:spPr>
          <a:xfrm>
            <a:off x="7428515" y="5969000"/>
            <a:ext cx="0" cy="406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p:nvCxnSpPr>
        <p:spPr>
          <a:xfrm>
            <a:off x="7428515" y="1295400"/>
            <a:ext cx="0" cy="17272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p:nvCxnSpPr>
        <p:spPr>
          <a:xfrm>
            <a:off x="5498115" y="1295400"/>
            <a:ext cx="0" cy="23368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3466115" y="1295400"/>
            <a:ext cx="0" cy="26416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grpSp>
        <p:nvGrpSpPr>
          <p:cNvPr id="367" name="Group 366"/>
          <p:cNvGrpSpPr/>
          <p:nvPr/>
        </p:nvGrpSpPr>
        <p:grpSpPr>
          <a:xfrm rot="16200000">
            <a:off x="9488046" y="3407418"/>
            <a:ext cx="1367213" cy="320480"/>
            <a:chOff x="955790" y="2940990"/>
            <a:chExt cx="1025410" cy="240360"/>
          </a:xfrm>
        </p:grpSpPr>
        <p:sp>
          <p:nvSpPr>
            <p:cNvPr id="368" name="Rounded Rectangle 367"/>
            <p:cNvSpPr/>
            <p:nvPr/>
          </p:nvSpPr>
          <p:spPr>
            <a:xfrm>
              <a:off x="955790" y="2940990"/>
              <a:ext cx="1025410" cy="240360"/>
            </a:xfrm>
            <a:prstGeom prst="roundRect">
              <a:avLst>
                <a:gd name="adj" fmla="val 50000"/>
              </a:avLst>
            </a:prstGeom>
            <a:solidFill>
              <a:srgbClr val="8B8F92"/>
            </a:solidFill>
            <a:ln>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000000"/>
                </a:solidFill>
                <a:latin typeface="Calibri"/>
              </a:endParaRPr>
            </a:p>
          </p:txBody>
        </p:sp>
        <p:sp>
          <p:nvSpPr>
            <p:cNvPr id="369" name="Oval 368"/>
            <p:cNvSpPr>
              <a:spLocks noChangeAspect="1"/>
            </p:cNvSpPr>
            <p:nvPr/>
          </p:nvSpPr>
          <p:spPr>
            <a:xfrm rot="10800000">
              <a:off x="10300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0" name="Oval 369"/>
            <p:cNvSpPr>
              <a:spLocks noChangeAspect="1"/>
            </p:cNvSpPr>
            <p:nvPr/>
          </p:nvSpPr>
          <p:spPr>
            <a:xfrm rot="10800000">
              <a:off x="11824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1" name="Oval 370"/>
            <p:cNvSpPr>
              <a:spLocks noChangeAspect="1"/>
            </p:cNvSpPr>
            <p:nvPr/>
          </p:nvSpPr>
          <p:spPr>
            <a:xfrm rot="10800000">
              <a:off x="13348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2" name="Oval 371"/>
            <p:cNvSpPr>
              <a:spLocks noChangeAspect="1"/>
            </p:cNvSpPr>
            <p:nvPr/>
          </p:nvSpPr>
          <p:spPr>
            <a:xfrm rot="10800000">
              <a:off x="14872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3" name="Oval 372"/>
            <p:cNvSpPr>
              <a:spLocks noChangeAspect="1"/>
            </p:cNvSpPr>
            <p:nvPr/>
          </p:nvSpPr>
          <p:spPr>
            <a:xfrm rot="10800000">
              <a:off x="16396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4" name="Oval 373"/>
            <p:cNvSpPr>
              <a:spLocks noChangeAspect="1"/>
            </p:cNvSpPr>
            <p:nvPr/>
          </p:nvSpPr>
          <p:spPr>
            <a:xfrm rot="10800000">
              <a:off x="1792000" y="29921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grpSp>
      <p:sp>
        <p:nvSpPr>
          <p:cNvPr id="3" name="TextBox 2"/>
          <p:cNvSpPr txBox="1"/>
          <p:nvPr/>
        </p:nvSpPr>
        <p:spPr>
          <a:xfrm>
            <a:off x="9706610" y="2391608"/>
            <a:ext cx="806631" cy="338554"/>
          </a:xfrm>
          <a:prstGeom prst="rect">
            <a:avLst/>
          </a:prstGeom>
          <a:noFill/>
        </p:spPr>
        <p:txBody>
          <a:bodyPr wrap="none" rtlCol="0">
            <a:spAutoFit/>
          </a:bodyPr>
          <a:lstStyle/>
          <a:p>
            <a:pPr defTabSz="1219170"/>
            <a:r>
              <a:rPr lang="en-US" sz="1600" dirty="0">
                <a:solidFill>
                  <a:srgbClr val="FFFFFF"/>
                </a:solidFill>
                <a:cs typeface="Alternate Gothic W01 No 2"/>
              </a:rPr>
              <a:t>SCRUM</a:t>
            </a:r>
          </a:p>
        </p:txBody>
      </p:sp>
      <p:grpSp>
        <p:nvGrpSpPr>
          <p:cNvPr id="375" name="Group 374"/>
          <p:cNvGrpSpPr/>
          <p:nvPr/>
        </p:nvGrpSpPr>
        <p:grpSpPr>
          <a:xfrm rot="5400000">
            <a:off x="9503412" y="4017017"/>
            <a:ext cx="2586413" cy="320480"/>
            <a:chOff x="955790" y="3245790"/>
            <a:chExt cx="1939810" cy="240360"/>
          </a:xfrm>
        </p:grpSpPr>
        <p:sp>
          <p:nvSpPr>
            <p:cNvPr id="376" name="Rounded Rectangle 375"/>
            <p:cNvSpPr/>
            <p:nvPr/>
          </p:nvSpPr>
          <p:spPr>
            <a:xfrm>
              <a:off x="955790" y="3245790"/>
              <a:ext cx="1939810" cy="240360"/>
            </a:xfrm>
            <a:prstGeom prst="roundRect">
              <a:avLst>
                <a:gd name="adj" fmla="val 50000"/>
              </a:avLst>
            </a:prstGeom>
            <a:solidFill>
              <a:srgbClr val="8B8F92"/>
            </a:solidFill>
            <a:ln>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000000"/>
                </a:solidFill>
                <a:latin typeface="Calibri"/>
              </a:endParaRPr>
            </a:p>
          </p:txBody>
        </p:sp>
        <p:sp>
          <p:nvSpPr>
            <p:cNvPr id="377" name="Oval 376"/>
            <p:cNvSpPr>
              <a:spLocks noChangeAspect="1"/>
            </p:cNvSpPr>
            <p:nvPr/>
          </p:nvSpPr>
          <p:spPr>
            <a:xfrm rot="10800000">
              <a:off x="10300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8" name="Oval 377"/>
            <p:cNvSpPr>
              <a:spLocks noChangeAspect="1"/>
            </p:cNvSpPr>
            <p:nvPr/>
          </p:nvSpPr>
          <p:spPr>
            <a:xfrm rot="10800000">
              <a:off x="11824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9" name="Oval 378"/>
            <p:cNvSpPr>
              <a:spLocks noChangeAspect="1"/>
            </p:cNvSpPr>
            <p:nvPr/>
          </p:nvSpPr>
          <p:spPr>
            <a:xfrm rot="10800000">
              <a:off x="13348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0" name="Oval 379"/>
            <p:cNvSpPr>
              <a:spLocks noChangeAspect="1"/>
            </p:cNvSpPr>
            <p:nvPr/>
          </p:nvSpPr>
          <p:spPr>
            <a:xfrm rot="10800000">
              <a:off x="14872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1" name="Oval 380"/>
            <p:cNvSpPr>
              <a:spLocks noChangeAspect="1"/>
            </p:cNvSpPr>
            <p:nvPr/>
          </p:nvSpPr>
          <p:spPr>
            <a:xfrm rot="10800000">
              <a:off x="16396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2" name="Oval 381"/>
            <p:cNvSpPr>
              <a:spLocks noChangeAspect="1"/>
            </p:cNvSpPr>
            <p:nvPr/>
          </p:nvSpPr>
          <p:spPr>
            <a:xfrm rot="10800000">
              <a:off x="1792000" y="3296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3" name="Oval 382"/>
            <p:cNvSpPr>
              <a:spLocks noChangeAspect="1"/>
            </p:cNvSpPr>
            <p:nvPr/>
          </p:nvSpPr>
          <p:spPr>
            <a:xfrm rot="10800000">
              <a:off x="19444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4" name="Oval 383"/>
            <p:cNvSpPr>
              <a:spLocks noChangeAspect="1"/>
            </p:cNvSpPr>
            <p:nvPr/>
          </p:nvSpPr>
          <p:spPr>
            <a:xfrm rot="10800000">
              <a:off x="20968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5" name="Oval 384"/>
            <p:cNvSpPr>
              <a:spLocks noChangeAspect="1"/>
            </p:cNvSpPr>
            <p:nvPr/>
          </p:nvSpPr>
          <p:spPr>
            <a:xfrm rot="10800000">
              <a:off x="22492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6" name="Oval 385"/>
            <p:cNvSpPr>
              <a:spLocks noChangeAspect="1"/>
            </p:cNvSpPr>
            <p:nvPr/>
          </p:nvSpPr>
          <p:spPr>
            <a:xfrm rot="10800000">
              <a:off x="24016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7" name="Oval 386"/>
            <p:cNvSpPr>
              <a:spLocks noChangeAspect="1"/>
            </p:cNvSpPr>
            <p:nvPr/>
          </p:nvSpPr>
          <p:spPr>
            <a:xfrm rot="10800000">
              <a:off x="25540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8" name="Oval 387"/>
            <p:cNvSpPr>
              <a:spLocks noChangeAspect="1"/>
            </p:cNvSpPr>
            <p:nvPr/>
          </p:nvSpPr>
          <p:spPr>
            <a:xfrm rot="10800000">
              <a:off x="2706400" y="32969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grpSp>
      <p:grpSp>
        <p:nvGrpSpPr>
          <p:cNvPr id="389" name="Group 388"/>
          <p:cNvGrpSpPr/>
          <p:nvPr/>
        </p:nvGrpSpPr>
        <p:grpSpPr>
          <a:xfrm rot="5400000">
            <a:off x="9655809" y="4560450"/>
            <a:ext cx="3657600" cy="304800"/>
            <a:chOff x="990600" y="3550590"/>
            <a:chExt cx="2743200" cy="228600"/>
          </a:xfrm>
        </p:grpSpPr>
        <p:sp>
          <p:nvSpPr>
            <p:cNvPr id="390" name="Rounded Rectangle 389"/>
            <p:cNvSpPr/>
            <p:nvPr/>
          </p:nvSpPr>
          <p:spPr>
            <a:xfrm>
              <a:off x="990600" y="3550590"/>
              <a:ext cx="2743200" cy="228600"/>
            </a:xfrm>
            <a:prstGeom prst="roundRect">
              <a:avLst>
                <a:gd name="adj" fmla="val 50000"/>
              </a:avLst>
            </a:prstGeom>
            <a:solidFill>
              <a:srgbClr val="8B8F92"/>
            </a:solidFill>
            <a:ln>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000000"/>
                </a:solidFill>
                <a:latin typeface="Calibri"/>
              </a:endParaRPr>
            </a:p>
          </p:txBody>
        </p:sp>
        <p:sp>
          <p:nvSpPr>
            <p:cNvPr id="391" name="Oval 390"/>
            <p:cNvSpPr>
              <a:spLocks noChangeAspect="1"/>
            </p:cNvSpPr>
            <p:nvPr/>
          </p:nvSpPr>
          <p:spPr>
            <a:xfrm rot="10800000">
              <a:off x="10648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2" name="Oval 391"/>
            <p:cNvSpPr>
              <a:spLocks noChangeAspect="1"/>
            </p:cNvSpPr>
            <p:nvPr/>
          </p:nvSpPr>
          <p:spPr>
            <a:xfrm rot="10800000">
              <a:off x="12172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3" name="Oval 392"/>
            <p:cNvSpPr>
              <a:spLocks noChangeAspect="1"/>
            </p:cNvSpPr>
            <p:nvPr/>
          </p:nvSpPr>
          <p:spPr>
            <a:xfrm rot="10800000">
              <a:off x="13696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4" name="Oval 393"/>
            <p:cNvSpPr>
              <a:spLocks noChangeAspect="1"/>
            </p:cNvSpPr>
            <p:nvPr/>
          </p:nvSpPr>
          <p:spPr>
            <a:xfrm rot="10800000">
              <a:off x="15220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5" name="Oval 394"/>
            <p:cNvSpPr>
              <a:spLocks noChangeAspect="1"/>
            </p:cNvSpPr>
            <p:nvPr/>
          </p:nvSpPr>
          <p:spPr>
            <a:xfrm rot="10800000">
              <a:off x="16744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6" name="Oval 395"/>
            <p:cNvSpPr>
              <a:spLocks noChangeAspect="1"/>
            </p:cNvSpPr>
            <p:nvPr/>
          </p:nvSpPr>
          <p:spPr>
            <a:xfrm rot="10800000">
              <a:off x="1826810" y="36017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7" name="Oval 396"/>
            <p:cNvSpPr>
              <a:spLocks noChangeAspect="1"/>
            </p:cNvSpPr>
            <p:nvPr/>
          </p:nvSpPr>
          <p:spPr>
            <a:xfrm rot="10800000">
              <a:off x="19792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8" name="Oval 397"/>
            <p:cNvSpPr>
              <a:spLocks noChangeAspect="1"/>
            </p:cNvSpPr>
            <p:nvPr/>
          </p:nvSpPr>
          <p:spPr>
            <a:xfrm rot="10800000">
              <a:off x="21316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9" name="Oval 398"/>
            <p:cNvSpPr>
              <a:spLocks noChangeAspect="1"/>
            </p:cNvSpPr>
            <p:nvPr/>
          </p:nvSpPr>
          <p:spPr>
            <a:xfrm rot="10800000">
              <a:off x="22840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0" name="Oval 399"/>
            <p:cNvSpPr>
              <a:spLocks noChangeAspect="1"/>
            </p:cNvSpPr>
            <p:nvPr/>
          </p:nvSpPr>
          <p:spPr>
            <a:xfrm rot="10800000">
              <a:off x="24364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1" name="Oval 400"/>
            <p:cNvSpPr>
              <a:spLocks noChangeAspect="1"/>
            </p:cNvSpPr>
            <p:nvPr/>
          </p:nvSpPr>
          <p:spPr>
            <a:xfrm rot="10800000">
              <a:off x="25888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2" name="Oval 401"/>
            <p:cNvSpPr>
              <a:spLocks noChangeAspect="1"/>
            </p:cNvSpPr>
            <p:nvPr/>
          </p:nvSpPr>
          <p:spPr>
            <a:xfrm rot="10800000">
              <a:off x="2741210"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3" name="Oval 402"/>
            <p:cNvSpPr>
              <a:spLocks noChangeAspect="1"/>
            </p:cNvSpPr>
            <p:nvPr/>
          </p:nvSpPr>
          <p:spPr>
            <a:xfrm rot="10800000">
              <a:off x="2895601"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4" name="Oval 403"/>
            <p:cNvSpPr>
              <a:spLocks noChangeAspect="1"/>
            </p:cNvSpPr>
            <p:nvPr/>
          </p:nvSpPr>
          <p:spPr>
            <a:xfrm rot="10800000">
              <a:off x="3048001"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5" name="Oval 404"/>
            <p:cNvSpPr>
              <a:spLocks noChangeAspect="1"/>
            </p:cNvSpPr>
            <p:nvPr/>
          </p:nvSpPr>
          <p:spPr>
            <a:xfrm rot="10800000">
              <a:off x="3200401"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6" name="Oval 405"/>
            <p:cNvSpPr>
              <a:spLocks noChangeAspect="1"/>
            </p:cNvSpPr>
            <p:nvPr/>
          </p:nvSpPr>
          <p:spPr>
            <a:xfrm rot="10800000">
              <a:off x="3352801"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7" name="Oval 406"/>
            <p:cNvSpPr>
              <a:spLocks noChangeAspect="1"/>
            </p:cNvSpPr>
            <p:nvPr/>
          </p:nvSpPr>
          <p:spPr>
            <a:xfrm rot="10800000">
              <a:off x="3505201" y="360174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grpSp>
      <p:sp>
        <p:nvSpPr>
          <p:cNvPr id="408" name="TextBox 407"/>
          <p:cNvSpPr txBox="1"/>
          <p:nvPr/>
        </p:nvSpPr>
        <p:spPr>
          <a:xfrm>
            <a:off x="10597756" y="2403347"/>
            <a:ext cx="396262" cy="338554"/>
          </a:xfrm>
          <a:prstGeom prst="rect">
            <a:avLst/>
          </a:prstGeom>
          <a:noFill/>
        </p:spPr>
        <p:txBody>
          <a:bodyPr wrap="none" rtlCol="0">
            <a:spAutoFit/>
          </a:bodyPr>
          <a:lstStyle/>
          <a:p>
            <a:pPr defTabSz="1219170"/>
            <a:r>
              <a:rPr lang="en-US" sz="1600" dirty="0">
                <a:solidFill>
                  <a:srgbClr val="FFFFFF"/>
                </a:solidFill>
                <a:cs typeface="Alternate Gothic W01 No 2"/>
              </a:rPr>
              <a:t>XP</a:t>
            </a:r>
          </a:p>
        </p:txBody>
      </p:sp>
      <p:sp>
        <p:nvSpPr>
          <p:cNvPr id="409" name="TextBox 408"/>
          <p:cNvSpPr txBox="1"/>
          <p:nvPr/>
        </p:nvSpPr>
        <p:spPr>
          <a:xfrm>
            <a:off x="11199286" y="2389699"/>
            <a:ext cx="671979" cy="338554"/>
          </a:xfrm>
          <a:prstGeom prst="rect">
            <a:avLst/>
          </a:prstGeom>
          <a:noFill/>
        </p:spPr>
        <p:txBody>
          <a:bodyPr wrap="none" rtlCol="0">
            <a:spAutoFit/>
          </a:bodyPr>
          <a:lstStyle/>
          <a:p>
            <a:pPr defTabSz="1219170"/>
            <a:r>
              <a:rPr lang="en-US" sz="1600" dirty="0">
                <a:solidFill>
                  <a:srgbClr val="FFFFFF"/>
                </a:solidFill>
                <a:cs typeface="Alternate Gothic W01 No 2"/>
              </a:rPr>
              <a:t>Other</a:t>
            </a:r>
          </a:p>
        </p:txBody>
      </p:sp>
      <p:sp>
        <p:nvSpPr>
          <p:cNvPr id="416" name="Oval 415"/>
          <p:cNvSpPr>
            <a:spLocks noChangeAspect="1"/>
          </p:cNvSpPr>
          <p:nvPr/>
        </p:nvSpPr>
        <p:spPr>
          <a:xfrm rot="10800000">
            <a:off x="8919325" y="5375901"/>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7" name="Oval 416"/>
          <p:cNvSpPr>
            <a:spLocks noChangeAspect="1"/>
          </p:cNvSpPr>
          <p:nvPr/>
        </p:nvSpPr>
        <p:spPr>
          <a:xfrm rot="16200000">
            <a:off x="8993336" y="581833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8" name="Oval 417"/>
          <p:cNvSpPr>
            <a:spLocks noChangeAspect="1"/>
          </p:cNvSpPr>
          <p:nvPr/>
        </p:nvSpPr>
        <p:spPr>
          <a:xfrm rot="16200000">
            <a:off x="8769668" y="55595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9" name="Oval 418"/>
          <p:cNvSpPr>
            <a:spLocks noChangeAspect="1"/>
          </p:cNvSpPr>
          <p:nvPr/>
        </p:nvSpPr>
        <p:spPr>
          <a:xfrm rot="10800000">
            <a:off x="8863340" y="5535249"/>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0" name="Oval 419"/>
          <p:cNvSpPr>
            <a:spLocks noChangeAspect="1"/>
          </p:cNvSpPr>
          <p:nvPr/>
        </p:nvSpPr>
        <p:spPr>
          <a:xfrm rot="10800000">
            <a:off x="8413051" y="56762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1" name="Oval 420"/>
          <p:cNvSpPr>
            <a:spLocks noChangeAspect="1"/>
          </p:cNvSpPr>
          <p:nvPr/>
        </p:nvSpPr>
        <p:spPr>
          <a:xfrm rot="10800000">
            <a:off x="8663667" y="531089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2" name="Oval 421"/>
          <p:cNvSpPr>
            <a:spLocks noChangeAspect="1"/>
          </p:cNvSpPr>
          <p:nvPr/>
        </p:nvSpPr>
        <p:spPr>
          <a:xfrm rot="10800000">
            <a:off x="8471533" y="521227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20" name="TextBox 319">
            <a:extLst>
              <a:ext uri="{FF2B5EF4-FFF2-40B4-BE49-F238E27FC236}">
                <a16:creationId xmlns:a16="http://schemas.microsoft.com/office/drawing/2014/main" id="{58C04300-73C6-6B40-A9DA-37816DFB31F9}"/>
              </a:ext>
            </a:extLst>
          </p:cNvPr>
          <p:cNvSpPr txBox="1"/>
          <p:nvPr/>
        </p:nvSpPr>
        <p:spPr>
          <a:xfrm>
            <a:off x="7536294" y="6597084"/>
            <a:ext cx="4664364" cy="261610"/>
          </a:xfrm>
          <a:prstGeom prst="rect">
            <a:avLst/>
          </a:prstGeom>
          <a:noFill/>
        </p:spPr>
        <p:txBody>
          <a:bodyPr wrap="square" rtlCol="0">
            <a:spAutoFit/>
          </a:bodyPr>
          <a:lstStyle/>
          <a:p>
            <a:pPr algn="r"/>
            <a:r>
              <a:rPr lang="en-US" sz="1050" dirty="0"/>
              <a:t>Visualization attributed to Ahmed Sidky, </a:t>
            </a:r>
            <a:r>
              <a:rPr lang="en-US" sz="1050" dirty="0" err="1"/>
              <a:t>ICAgile</a:t>
            </a:r>
            <a:r>
              <a:rPr lang="en-US" sz="1050" dirty="0"/>
              <a:t> and Riot Games</a:t>
            </a:r>
          </a:p>
        </p:txBody>
      </p:sp>
      <p:sp>
        <p:nvSpPr>
          <p:cNvPr id="321" name="TextBox 320">
            <a:extLst>
              <a:ext uri="{FF2B5EF4-FFF2-40B4-BE49-F238E27FC236}">
                <a16:creationId xmlns:a16="http://schemas.microsoft.com/office/drawing/2014/main" id="{BE269407-79E8-A044-AF20-881E66CF3362}"/>
              </a:ext>
            </a:extLst>
          </p:cNvPr>
          <p:cNvSpPr txBox="1"/>
          <p:nvPr/>
        </p:nvSpPr>
        <p:spPr>
          <a:xfrm>
            <a:off x="2214053" y="5882958"/>
            <a:ext cx="959302" cy="369332"/>
          </a:xfrm>
          <a:prstGeom prst="rect">
            <a:avLst/>
          </a:prstGeom>
          <a:noFill/>
        </p:spPr>
        <p:txBody>
          <a:bodyPr wrap="none" rtlCol="0">
            <a:spAutoFit/>
          </a:bodyPr>
          <a:lstStyle/>
          <a:p>
            <a:pPr defTabSz="1219170"/>
            <a:r>
              <a:rPr lang="en-US" dirty="0">
                <a:solidFill>
                  <a:srgbClr val="8B8F92"/>
                </a:solidFill>
                <a:cs typeface="Alternate Gothic W01 No 2"/>
              </a:rPr>
              <a:t>Mindset</a:t>
            </a:r>
          </a:p>
        </p:txBody>
      </p:sp>
      <p:sp>
        <p:nvSpPr>
          <p:cNvPr id="327" name="TextBox 326">
            <a:extLst>
              <a:ext uri="{FF2B5EF4-FFF2-40B4-BE49-F238E27FC236}">
                <a16:creationId xmlns:a16="http://schemas.microsoft.com/office/drawing/2014/main" id="{26CC5D95-61F2-884F-B8E7-A3CAE49FB4CA}"/>
              </a:ext>
            </a:extLst>
          </p:cNvPr>
          <p:cNvSpPr txBox="1"/>
          <p:nvPr/>
        </p:nvSpPr>
        <p:spPr>
          <a:xfrm>
            <a:off x="4162544" y="5882958"/>
            <a:ext cx="793807" cy="369332"/>
          </a:xfrm>
          <a:prstGeom prst="rect">
            <a:avLst/>
          </a:prstGeom>
          <a:noFill/>
        </p:spPr>
        <p:txBody>
          <a:bodyPr wrap="none" rtlCol="0">
            <a:spAutoFit/>
          </a:bodyPr>
          <a:lstStyle/>
          <a:p>
            <a:pPr defTabSz="1219170"/>
            <a:r>
              <a:rPr lang="en-US" dirty="0">
                <a:solidFill>
                  <a:srgbClr val="8B8F92"/>
                </a:solidFill>
                <a:cs typeface="Alternate Gothic W01 No 2"/>
              </a:rPr>
              <a:t>Values</a:t>
            </a:r>
          </a:p>
        </p:txBody>
      </p:sp>
      <p:sp>
        <p:nvSpPr>
          <p:cNvPr id="328" name="TextBox 327">
            <a:extLst>
              <a:ext uri="{FF2B5EF4-FFF2-40B4-BE49-F238E27FC236}">
                <a16:creationId xmlns:a16="http://schemas.microsoft.com/office/drawing/2014/main" id="{C1E0AC48-CD2E-DE49-BB7C-B5FEB373DFBD}"/>
              </a:ext>
            </a:extLst>
          </p:cNvPr>
          <p:cNvSpPr txBox="1"/>
          <p:nvPr/>
        </p:nvSpPr>
        <p:spPr>
          <a:xfrm>
            <a:off x="6006117" y="5882958"/>
            <a:ext cx="1088760" cy="369332"/>
          </a:xfrm>
          <a:prstGeom prst="rect">
            <a:avLst/>
          </a:prstGeom>
          <a:noFill/>
        </p:spPr>
        <p:txBody>
          <a:bodyPr wrap="none" rtlCol="0">
            <a:spAutoFit/>
          </a:bodyPr>
          <a:lstStyle/>
          <a:p>
            <a:pPr defTabSz="1219170"/>
            <a:r>
              <a:rPr lang="en-US" dirty="0">
                <a:solidFill>
                  <a:srgbClr val="8B8F92"/>
                </a:solidFill>
                <a:cs typeface="Alternate Gothic W01 No 2"/>
              </a:rPr>
              <a:t>Principles</a:t>
            </a:r>
          </a:p>
        </p:txBody>
      </p:sp>
      <p:sp>
        <p:nvSpPr>
          <p:cNvPr id="329" name="TextBox 328">
            <a:extLst>
              <a:ext uri="{FF2B5EF4-FFF2-40B4-BE49-F238E27FC236}">
                <a16:creationId xmlns:a16="http://schemas.microsoft.com/office/drawing/2014/main" id="{C51B1A9F-6CE5-314A-8F1A-A706CFA5AD39}"/>
              </a:ext>
            </a:extLst>
          </p:cNvPr>
          <p:cNvSpPr txBox="1"/>
          <p:nvPr/>
        </p:nvSpPr>
        <p:spPr>
          <a:xfrm>
            <a:off x="8038115" y="5882958"/>
            <a:ext cx="1019895" cy="369332"/>
          </a:xfrm>
          <a:prstGeom prst="rect">
            <a:avLst/>
          </a:prstGeom>
          <a:noFill/>
        </p:spPr>
        <p:txBody>
          <a:bodyPr wrap="none" rtlCol="0">
            <a:spAutoFit/>
          </a:bodyPr>
          <a:lstStyle/>
          <a:p>
            <a:pPr defTabSz="1219170"/>
            <a:r>
              <a:rPr lang="en-US" dirty="0">
                <a:solidFill>
                  <a:srgbClr val="8B8F92"/>
                </a:solidFill>
                <a:cs typeface="Alternate Gothic W01 No 2"/>
              </a:rPr>
              <a:t>Practices</a:t>
            </a:r>
          </a:p>
        </p:txBody>
      </p:sp>
      <p:sp>
        <p:nvSpPr>
          <p:cNvPr id="330" name="Title 1">
            <a:extLst>
              <a:ext uri="{FF2B5EF4-FFF2-40B4-BE49-F238E27FC236}">
                <a16:creationId xmlns:a16="http://schemas.microsoft.com/office/drawing/2014/main" id="{ACB74E8B-6C5D-2E49-9F88-750A6A917204}"/>
              </a:ext>
            </a:extLst>
          </p:cNvPr>
          <p:cNvSpPr txBox="1">
            <a:spLocks/>
          </p:cNvSpPr>
          <p:nvPr/>
        </p:nvSpPr>
        <p:spPr>
          <a:xfrm>
            <a:off x="19712" y="29192"/>
            <a:ext cx="12172286" cy="1143000"/>
          </a:xfrm>
          <a:prstGeom prst="rect">
            <a:avLst/>
          </a:prstGeom>
        </p:spPr>
        <p:txBody>
          <a:bodyPr/>
          <a:lstStyle>
            <a:lvl1pPr algn="l" defTabSz="914400" rtl="0" eaLnBrk="1" latinLnBrk="0" hangingPunct="1">
              <a:spcBef>
                <a:spcPct val="0"/>
              </a:spcBef>
              <a:buNone/>
              <a:defRPr sz="4800" kern="1200">
                <a:solidFill>
                  <a:schemeClr val="tx1"/>
                </a:solidFill>
                <a:effectLst>
                  <a:outerShdw blurRad="38100" dist="38100" dir="2700000" algn="tl">
                    <a:srgbClr val="000000">
                      <a:alpha val="43137"/>
                    </a:srgbClr>
                  </a:outerShdw>
                </a:effectLst>
                <a:latin typeface="Alternate Gothic W01 No 2"/>
                <a:ea typeface="+mj-ea"/>
                <a:cs typeface="Alternate Gothic W01 No 2"/>
              </a:defRPr>
            </a:lvl1pPr>
          </a:lstStyle>
          <a:p>
            <a:pPr defTabSz="1219170"/>
            <a:r>
              <a:rPr lang="en-US" sz="3600" dirty="0">
                <a:solidFill>
                  <a:srgbClr val="FFFFFF"/>
                </a:solidFill>
                <a:latin typeface="+mn-lt"/>
              </a:rPr>
              <a:t>WHAT IS AGILE?</a:t>
            </a:r>
          </a:p>
        </p:txBody>
      </p:sp>
      <p:sp>
        <p:nvSpPr>
          <p:cNvPr id="331" name="TextBox 330">
            <a:extLst>
              <a:ext uri="{FF2B5EF4-FFF2-40B4-BE49-F238E27FC236}">
                <a16:creationId xmlns:a16="http://schemas.microsoft.com/office/drawing/2014/main" id="{EF3CFE85-B7A9-354F-A4D0-429D725FD7D9}"/>
              </a:ext>
            </a:extLst>
          </p:cNvPr>
          <p:cNvSpPr txBox="1"/>
          <p:nvPr/>
        </p:nvSpPr>
        <p:spPr>
          <a:xfrm>
            <a:off x="2078046" y="1193803"/>
            <a:ext cx="1184875" cy="646331"/>
          </a:xfrm>
          <a:prstGeom prst="rect">
            <a:avLst/>
          </a:prstGeom>
          <a:noFill/>
        </p:spPr>
        <p:txBody>
          <a:bodyPr wrap="none" rtlCol="0">
            <a:spAutoFit/>
          </a:bodyPr>
          <a:lstStyle/>
          <a:p>
            <a:pPr algn="r" defTabSz="1219170"/>
            <a:r>
              <a:rPr lang="en-US" dirty="0">
                <a:solidFill>
                  <a:srgbClr val="FFFFFF"/>
                </a:solidFill>
                <a:cs typeface="Alternate Gothic W01 No 2"/>
              </a:rPr>
              <a:t>AGILE IS A </a:t>
            </a:r>
            <a:br>
              <a:rPr lang="en-US" dirty="0">
                <a:solidFill>
                  <a:srgbClr val="FFFFFF"/>
                </a:solidFill>
                <a:cs typeface="Alternate Gothic W01 No 2"/>
              </a:rPr>
            </a:br>
            <a:r>
              <a:rPr lang="en-US" dirty="0">
                <a:solidFill>
                  <a:srgbClr val="ED3029"/>
                </a:solidFill>
                <a:cs typeface="Alternate Gothic W01 No 2"/>
              </a:rPr>
              <a:t>MINDSET </a:t>
            </a:r>
          </a:p>
        </p:txBody>
      </p:sp>
      <p:sp>
        <p:nvSpPr>
          <p:cNvPr id="332" name="TextBox 331">
            <a:extLst>
              <a:ext uri="{FF2B5EF4-FFF2-40B4-BE49-F238E27FC236}">
                <a16:creationId xmlns:a16="http://schemas.microsoft.com/office/drawing/2014/main" id="{4829B4BD-ADA0-C64E-9571-7490F8F91BD0}"/>
              </a:ext>
            </a:extLst>
          </p:cNvPr>
          <p:cNvSpPr txBox="1"/>
          <p:nvPr/>
        </p:nvSpPr>
        <p:spPr>
          <a:xfrm>
            <a:off x="3739146" y="1193803"/>
            <a:ext cx="1565813" cy="646331"/>
          </a:xfrm>
          <a:prstGeom prst="rect">
            <a:avLst/>
          </a:prstGeom>
          <a:noFill/>
        </p:spPr>
        <p:txBody>
          <a:bodyPr wrap="none" rtlCol="0">
            <a:spAutoFit/>
          </a:bodyPr>
          <a:lstStyle/>
          <a:p>
            <a:pPr algn="ctr" defTabSz="1219170"/>
            <a:r>
              <a:rPr lang="en-US" dirty="0">
                <a:solidFill>
                  <a:srgbClr val="FFFFFF"/>
                </a:solidFill>
                <a:cs typeface="Alternate Gothic W01 No 2"/>
              </a:rPr>
              <a:t>DESCRIBED BY </a:t>
            </a:r>
            <a:br>
              <a:rPr lang="en-US" dirty="0">
                <a:solidFill>
                  <a:srgbClr val="FFFFFF"/>
                </a:solidFill>
                <a:cs typeface="Alternate Gothic W01 No 2"/>
              </a:rPr>
            </a:br>
            <a:r>
              <a:rPr lang="en-US" dirty="0">
                <a:solidFill>
                  <a:srgbClr val="ED3029"/>
                </a:solidFill>
                <a:cs typeface="Alternate Gothic W01 No 2"/>
              </a:rPr>
              <a:t>4 VALUES</a:t>
            </a:r>
          </a:p>
        </p:txBody>
      </p:sp>
      <p:sp>
        <p:nvSpPr>
          <p:cNvPr id="333" name="TextBox 332">
            <a:extLst>
              <a:ext uri="{FF2B5EF4-FFF2-40B4-BE49-F238E27FC236}">
                <a16:creationId xmlns:a16="http://schemas.microsoft.com/office/drawing/2014/main" id="{4002E6C7-6004-6C45-B2E0-55EC06DFF4C6}"/>
              </a:ext>
            </a:extLst>
          </p:cNvPr>
          <p:cNvSpPr txBox="1"/>
          <p:nvPr/>
        </p:nvSpPr>
        <p:spPr>
          <a:xfrm>
            <a:off x="5742827" y="1193803"/>
            <a:ext cx="1588255" cy="646331"/>
          </a:xfrm>
          <a:prstGeom prst="rect">
            <a:avLst/>
          </a:prstGeom>
          <a:noFill/>
        </p:spPr>
        <p:txBody>
          <a:bodyPr wrap="none" rtlCol="0">
            <a:spAutoFit/>
          </a:bodyPr>
          <a:lstStyle/>
          <a:p>
            <a:pPr algn="ctr" defTabSz="1219170"/>
            <a:r>
              <a:rPr lang="en-US" dirty="0">
                <a:solidFill>
                  <a:srgbClr val="FFFFFF"/>
                </a:solidFill>
                <a:cs typeface="Alternate Gothic W01 No 2"/>
              </a:rPr>
              <a:t>DEFINED BY </a:t>
            </a:r>
          </a:p>
          <a:p>
            <a:pPr algn="ctr" defTabSz="1219170"/>
            <a:r>
              <a:rPr lang="en-US" dirty="0">
                <a:solidFill>
                  <a:srgbClr val="ED3029"/>
                </a:solidFill>
                <a:cs typeface="Alternate Gothic W01 No 2"/>
              </a:rPr>
              <a:t>12 PRINCIPLES </a:t>
            </a:r>
          </a:p>
        </p:txBody>
      </p:sp>
      <p:sp>
        <p:nvSpPr>
          <p:cNvPr id="334" name="TextBox 333">
            <a:extLst>
              <a:ext uri="{FF2B5EF4-FFF2-40B4-BE49-F238E27FC236}">
                <a16:creationId xmlns:a16="http://schemas.microsoft.com/office/drawing/2014/main" id="{926E74EF-EDEE-8842-BBB1-60A51308D3C4}"/>
              </a:ext>
            </a:extLst>
          </p:cNvPr>
          <p:cNvSpPr txBox="1"/>
          <p:nvPr/>
        </p:nvSpPr>
        <p:spPr>
          <a:xfrm>
            <a:off x="7530115" y="1193803"/>
            <a:ext cx="3540200" cy="646331"/>
          </a:xfrm>
          <a:prstGeom prst="rect">
            <a:avLst/>
          </a:prstGeom>
          <a:noFill/>
        </p:spPr>
        <p:txBody>
          <a:bodyPr wrap="none" rtlCol="0">
            <a:spAutoFit/>
          </a:bodyPr>
          <a:lstStyle/>
          <a:p>
            <a:pPr defTabSz="1219170"/>
            <a:r>
              <a:rPr lang="en-US" dirty="0">
                <a:solidFill>
                  <a:srgbClr val="FFFFFF"/>
                </a:solidFill>
                <a:cs typeface="Alternate Gothic W01 No 2"/>
              </a:rPr>
              <a:t>MANIFESTED THROUGH AN</a:t>
            </a:r>
          </a:p>
          <a:p>
            <a:pPr defTabSz="1219170"/>
            <a:r>
              <a:rPr lang="en-US" dirty="0">
                <a:solidFill>
                  <a:srgbClr val="ED3029"/>
                </a:solidFill>
                <a:cs typeface="Alternate Gothic W01 No 2"/>
              </a:rPr>
              <a:t>UNLIMITED NUMBER OF PRACTICES</a:t>
            </a:r>
          </a:p>
        </p:txBody>
      </p:sp>
    </p:spTree>
    <p:extLst>
      <p:ext uri="{BB962C8B-B14F-4D97-AF65-F5344CB8AC3E}">
        <p14:creationId xmlns:p14="http://schemas.microsoft.com/office/powerpoint/2010/main" val="335905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2" name="Group 331"/>
          <p:cNvGrpSpPr/>
          <p:nvPr/>
        </p:nvGrpSpPr>
        <p:grpSpPr>
          <a:xfrm>
            <a:off x="2809181" y="3124201"/>
            <a:ext cx="6549740" cy="2751779"/>
            <a:chOff x="2098095" y="1041315"/>
            <a:chExt cx="4912305" cy="2063834"/>
          </a:xfrm>
        </p:grpSpPr>
        <p:sp>
          <p:nvSpPr>
            <p:cNvPr id="333" name="Isosceles Triangle 332"/>
            <p:cNvSpPr/>
            <p:nvPr/>
          </p:nvSpPr>
          <p:spPr>
            <a:xfrm rot="16200000">
              <a:off x="3126797" y="469816"/>
              <a:ext cx="2057399" cy="3200397"/>
            </a:xfrm>
            <a:prstGeom prst="triangle">
              <a:avLst>
                <a:gd name="adj" fmla="val 50930"/>
              </a:avLst>
            </a:prstGeom>
            <a:gradFill flip="none" rotWithShape="1">
              <a:gsLst>
                <a:gs pos="0">
                  <a:schemeClr val="accent3">
                    <a:tint val="50000"/>
                    <a:satMod val="300000"/>
                    <a:alpha val="16000"/>
                  </a:schemeClr>
                </a:gs>
                <a:gs pos="35000">
                  <a:schemeClr val="accent3">
                    <a:tint val="37000"/>
                    <a:satMod val="300000"/>
                    <a:alpha val="16000"/>
                  </a:schemeClr>
                </a:gs>
                <a:gs pos="100000">
                  <a:schemeClr val="accent3">
                    <a:tint val="15000"/>
                    <a:satMod val="350000"/>
                    <a:alpha val="16000"/>
                  </a:schemeClr>
                </a:gs>
              </a:gsLst>
              <a:lin ang="16200000" scaled="1"/>
              <a:tileRect/>
            </a:gradFill>
            <a:ln>
              <a:solidFill>
                <a:srgbClr val="8B8F92"/>
              </a:solidFill>
            </a:ln>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4" name="Oval 333"/>
            <p:cNvSpPr/>
            <p:nvPr/>
          </p:nvSpPr>
          <p:spPr>
            <a:xfrm rot="5400000">
              <a:off x="3576391" y="1871947"/>
              <a:ext cx="937203" cy="373404"/>
            </a:xfrm>
            <a:prstGeom prst="ellipse">
              <a:avLst/>
            </a:prstGeom>
            <a:gradFill flip="none" rotWithShape="1">
              <a:gsLst>
                <a:gs pos="0">
                  <a:schemeClr val="tx2">
                    <a:alpha val="56000"/>
                  </a:schemeClr>
                </a:gs>
                <a:gs pos="78000">
                  <a:schemeClr val="bg2">
                    <a:lumMod val="25000"/>
                    <a:lumOff val="75000"/>
                    <a:alpha val="56000"/>
                  </a:schemeClr>
                </a:gs>
                <a:gs pos="100000">
                  <a:schemeClr val="tx1">
                    <a:lumMod val="95000"/>
                    <a:alpha val="56000"/>
                  </a:schemeClr>
                </a:gs>
              </a:gsLst>
              <a:lin ang="16200000" scaled="1"/>
              <a:tileRec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5" name="Diamond 334"/>
            <p:cNvSpPr>
              <a:spLocks noChangeAspect="1"/>
            </p:cNvSpPr>
            <p:nvPr/>
          </p:nvSpPr>
          <p:spPr>
            <a:xfrm>
              <a:off x="3012495" y="19239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6" name="Diamond 335"/>
            <p:cNvSpPr>
              <a:spLocks noChangeAspect="1"/>
            </p:cNvSpPr>
            <p:nvPr/>
          </p:nvSpPr>
          <p:spPr>
            <a:xfrm>
              <a:off x="3381303" y="18477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7" name="Diamond 336"/>
            <p:cNvSpPr>
              <a:spLocks noChangeAspect="1"/>
            </p:cNvSpPr>
            <p:nvPr/>
          </p:nvSpPr>
          <p:spPr>
            <a:xfrm>
              <a:off x="3228903"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8" name="Diamond 337"/>
            <p:cNvSpPr>
              <a:spLocks noChangeAspect="1"/>
            </p:cNvSpPr>
            <p:nvPr/>
          </p:nvSpPr>
          <p:spPr>
            <a:xfrm>
              <a:off x="3545895" y="2000167"/>
              <a:ext cx="216408" cy="216408"/>
            </a:xfrm>
            <a:prstGeom prst="diamond">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9" name="Isosceles Triangle 338"/>
            <p:cNvSpPr/>
            <p:nvPr/>
          </p:nvSpPr>
          <p:spPr>
            <a:xfrm>
              <a:off x="4307895" y="1727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0" name="Isosceles Triangle 339"/>
            <p:cNvSpPr/>
            <p:nvPr/>
          </p:nvSpPr>
          <p:spPr>
            <a:xfrm>
              <a:off x="44602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1" name="Isosceles Triangle 340"/>
            <p:cNvSpPr/>
            <p:nvPr/>
          </p:nvSpPr>
          <p:spPr>
            <a:xfrm>
              <a:off x="46888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2" name="Isosceles Triangle 341"/>
            <p:cNvSpPr/>
            <p:nvPr/>
          </p:nvSpPr>
          <p:spPr>
            <a:xfrm>
              <a:off x="4580946" y="2042499"/>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3" name="Isosceles Triangle 342"/>
            <p:cNvSpPr/>
            <p:nvPr/>
          </p:nvSpPr>
          <p:spPr>
            <a:xfrm>
              <a:off x="4841295" y="21081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4" name="Isosceles Triangle 343"/>
            <p:cNvSpPr/>
            <p:nvPr/>
          </p:nvSpPr>
          <p:spPr>
            <a:xfrm>
              <a:off x="49936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5" name="Isosceles Triangle 344"/>
            <p:cNvSpPr/>
            <p:nvPr/>
          </p:nvSpPr>
          <p:spPr>
            <a:xfrm>
              <a:off x="4384095" y="21843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6" name="Isosceles Triangle 345"/>
            <p:cNvSpPr/>
            <p:nvPr/>
          </p:nvSpPr>
          <p:spPr>
            <a:xfrm>
              <a:off x="4688895" y="2260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7" name="Isosceles Triangle 346"/>
            <p:cNvSpPr/>
            <p:nvPr/>
          </p:nvSpPr>
          <p:spPr>
            <a:xfrm>
              <a:off x="45364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8" name="Isosceles Triangle 347"/>
            <p:cNvSpPr/>
            <p:nvPr/>
          </p:nvSpPr>
          <p:spPr>
            <a:xfrm>
              <a:off x="4841295" y="16509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49" name="Isosceles Triangle 348"/>
            <p:cNvSpPr/>
            <p:nvPr/>
          </p:nvSpPr>
          <p:spPr>
            <a:xfrm>
              <a:off x="4917495" y="18795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0" name="Isosceles Triangle 349"/>
            <p:cNvSpPr/>
            <p:nvPr/>
          </p:nvSpPr>
          <p:spPr>
            <a:xfrm>
              <a:off x="5069895" y="1574716"/>
              <a:ext cx="152400" cy="152400"/>
            </a:xfrm>
            <a:prstGeom prst="triangl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1" name="Oval 350"/>
            <p:cNvSpPr/>
            <p:nvPr/>
          </p:nvSpPr>
          <p:spPr>
            <a:xfrm rot="5400000">
              <a:off x="4720252" y="1612507"/>
              <a:ext cx="2063833" cy="921452"/>
            </a:xfrm>
            <a:prstGeom prst="ellipse">
              <a:avLst/>
            </a:prstGeom>
            <a:gradFill>
              <a:gsLst>
                <a:gs pos="100000">
                  <a:schemeClr val="tx2"/>
                </a:gs>
                <a:gs pos="31000">
                  <a:schemeClr val="bg2">
                    <a:lumMod val="25000"/>
                    <a:lumOff val="75000"/>
                  </a:schemeClr>
                </a:gs>
                <a:gs pos="0">
                  <a:schemeClr val="tx1">
                    <a:lumMod val="95000"/>
                  </a:schemeClr>
                </a:gs>
              </a:gsLst>
            </a:gra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2" name="Oval 351"/>
            <p:cNvSpPr>
              <a:spLocks noChangeAspect="1"/>
            </p:cNvSpPr>
            <p:nvPr/>
          </p:nvSpPr>
          <p:spPr>
            <a:xfrm rot="10800000">
              <a:off x="6325090" y="11611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3" name="Oval 352"/>
            <p:cNvSpPr>
              <a:spLocks noChangeAspect="1"/>
            </p:cNvSpPr>
            <p:nvPr/>
          </p:nvSpPr>
          <p:spPr>
            <a:xfrm rot="10800000">
              <a:off x="5927082" y="14075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4" name="Oval 353"/>
            <p:cNvSpPr>
              <a:spLocks noChangeAspect="1"/>
            </p:cNvSpPr>
            <p:nvPr/>
          </p:nvSpPr>
          <p:spPr>
            <a:xfrm rot="10800000">
              <a:off x="6449233" y="10716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5" name="Oval 354"/>
            <p:cNvSpPr>
              <a:spLocks noChangeAspect="1"/>
            </p:cNvSpPr>
            <p:nvPr/>
          </p:nvSpPr>
          <p:spPr>
            <a:xfrm rot="10800000">
              <a:off x="6132352" y="13664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6" name="Oval 355"/>
            <p:cNvSpPr>
              <a:spLocks noChangeAspect="1"/>
            </p:cNvSpPr>
            <p:nvPr/>
          </p:nvSpPr>
          <p:spPr>
            <a:xfrm rot="10800000">
              <a:off x="6372294" y="11411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7" name="Oval 356"/>
            <p:cNvSpPr>
              <a:spLocks noChangeAspect="1"/>
            </p:cNvSpPr>
            <p:nvPr/>
          </p:nvSpPr>
          <p:spPr>
            <a:xfrm rot="10800000">
              <a:off x="6111825" y="1156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8" name="Oval 357"/>
            <p:cNvSpPr>
              <a:spLocks noChangeAspect="1"/>
            </p:cNvSpPr>
            <p:nvPr/>
          </p:nvSpPr>
          <p:spPr>
            <a:xfrm rot="10800000">
              <a:off x="6101679" y="12019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59" name="Oval 358"/>
            <p:cNvSpPr>
              <a:spLocks noChangeAspect="1"/>
            </p:cNvSpPr>
            <p:nvPr/>
          </p:nvSpPr>
          <p:spPr>
            <a:xfrm rot="10800000">
              <a:off x="5943391" y="149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0" name="Oval 359"/>
            <p:cNvSpPr>
              <a:spLocks noChangeAspect="1"/>
            </p:cNvSpPr>
            <p:nvPr/>
          </p:nvSpPr>
          <p:spPr>
            <a:xfrm rot="10800000">
              <a:off x="6241999" y="12417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1" name="Oval 360"/>
            <p:cNvSpPr>
              <a:spLocks noChangeAspect="1"/>
            </p:cNvSpPr>
            <p:nvPr/>
          </p:nvSpPr>
          <p:spPr>
            <a:xfrm rot="10800000">
              <a:off x="5855111" y="129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2" name="Oval 361"/>
            <p:cNvSpPr>
              <a:spLocks noChangeAspect="1"/>
            </p:cNvSpPr>
            <p:nvPr/>
          </p:nvSpPr>
          <p:spPr>
            <a:xfrm rot="10800000">
              <a:off x="5678548" y="140182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3" name="Oval 362"/>
            <p:cNvSpPr>
              <a:spLocks noChangeAspect="1"/>
            </p:cNvSpPr>
            <p:nvPr/>
          </p:nvSpPr>
          <p:spPr>
            <a:xfrm rot="10800000">
              <a:off x="5834583" y="1080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4" name="Oval 363"/>
            <p:cNvSpPr>
              <a:spLocks noChangeAspect="1"/>
            </p:cNvSpPr>
            <p:nvPr/>
          </p:nvSpPr>
          <p:spPr>
            <a:xfrm rot="10800000">
              <a:off x="6737796" y="16302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5" name="Oval 364"/>
            <p:cNvSpPr>
              <a:spLocks noChangeAspect="1"/>
            </p:cNvSpPr>
            <p:nvPr/>
          </p:nvSpPr>
          <p:spPr>
            <a:xfrm rot="10800000">
              <a:off x="6455431" y="15109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6" name="Oval 365"/>
            <p:cNvSpPr>
              <a:spLocks noChangeAspect="1"/>
            </p:cNvSpPr>
            <p:nvPr/>
          </p:nvSpPr>
          <p:spPr>
            <a:xfrm rot="10800000">
              <a:off x="6297143" y="1801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7" name="Oval 366"/>
            <p:cNvSpPr>
              <a:spLocks noChangeAspect="1"/>
            </p:cNvSpPr>
            <p:nvPr/>
          </p:nvSpPr>
          <p:spPr>
            <a:xfrm rot="10800000">
              <a:off x="6024849" y="26333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8" name="Oval 367"/>
            <p:cNvSpPr>
              <a:spLocks noChangeAspect="1"/>
            </p:cNvSpPr>
            <p:nvPr/>
          </p:nvSpPr>
          <p:spPr>
            <a:xfrm rot="10800000">
              <a:off x="6367150" y="20473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69" name="Oval 368"/>
            <p:cNvSpPr>
              <a:spLocks noChangeAspect="1"/>
            </p:cNvSpPr>
            <p:nvPr/>
          </p:nvSpPr>
          <p:spPr>
            <a:xfrm rot="10800000">
              <a:off x="6208862" y="159921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0" name="Oval 369"/>
            <p:cNvSpPr>
              <a:spLocks noChangeAspect="1"/>
            </p:cNvSpPr>
            <p:nvPr/>
          </p:nvSpPr>
          <p:spPr>
            <a:xfrm rot="10800000">
              <a:off x="6032300" y="195891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1" name="Oval 370"/>
            <p:cNvSpPr>
              <a:spLocks noChangeAspect="1"/>
            </p:cNvSpPr>
            <p:nvPr/>
          </p:nvSpPr>
          <p:spPr>
            <a:xfrm rot="10800000">
              <a:off x="6032300" y="17107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2" name="Oval 371"/>
            <p:cNvSpPr>
              <a:spLocks noChangeAspect="1"/>
            </p:cNvSpPr>
            <p:nvPr/>
          </p:nvSpPr>
          <p:spPr>
            <a:xfrm rot="10800000">
              <a:off x="6188335" y="13896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3" name="Oval 372"/>
            <p:cNvSpPr>
              <a:spLocks noChangeAspect="1"/>
            </p:cNvSpPr>
            <p:nvPr/>
          </p:nvSpPr>
          <p:spPr>
            <a:xfrm rot="10800000">
              <a:off x="6604539" y="229088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4" name="Oval 373"/>
            <p:cNvSpPr>
              <a:spLocks noChangeAspect="1"/>
            </p:cNvSpPr>
            <p:nvPr/>
          </p:nvSpPr>
          <p:spPr>
            <a:xfrm rot="10800000">
              <a:off x="6322174" y="22237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5" name="Oval 374"/>
            <p:cNvSpPr>
              <a:spLocks noChangeAspect="1"/>
            </p:cNvSpPr>
            <p:nvPr/>
          </p:nvSpPr>
          <p:spPr>
            <a:xfrm rot="16200000">
              <a:off x="6677233" y="125310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6" name="Oval 375"/>
            <p:cNvSpPr>
              <a:spLocks noChangeAspect="1"/>
            </p:cNvSpPr>
            <p:nvPr/>
          </p:nvSpPr>
          <p:spPr>
            <a:xfrm rot="10800000">
              <a:off x="5923504" y="18795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7" name="Oval 376"/>
            <p:cNvSpPr>
              <a:spLocks noChangeAspect="1"/>
            </p:cNvSpPr>
            <p:nvPr/>
          </p:nvSpPr>
          <p:spPr>
            <a:xfrm rot="16200000">
              <a:off x="5966300" y="273548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8" name="Oval 377"/>
            <p:cNvSpPr>
              <a:spLocks noChangeAspect="1"/>
            </p:cNvSpPr>
            <p:nvPr/>
          </p:nvSpPr>
          <p:spPr>
            <a:xfrm rot="16200000">
              <a:off x="6206536" y="2739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79" name="Oval 378"/>
            <p:cNvSpPr>
              <a:spLocks noChangeAspect="1"/>
            </p:cNvSpPr>
            <p:nvPr/>
          </p:nvSpPr>
          <p:spPr>
            <a:xfrm rot="16200000">
              <a:off x="6056521" y="247064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0" name="Oval 379"/>
            <p:cNvSpPr>
              <a:spLocks noChangeAspect="1"/>
            </p:cNvSpPr>
            <p:nvPr/>
          </p:nvSpPr>
          <p:spPr>
            <a:xfrm rot="16200000">
              <a:off x="6377631" y="262667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1" name="Oval 380"/>
            <p:cNvSpPr>
              <a:spLocks noChangeAspect="1"/>
            </p:cNvSpPr>
            <p:nvPr/>
          </p:nvSpPr>
          <p:spPr>
            <a:xfrm rot="16200000">
              <a:off x="6660045" y="26227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2" name="Oval 381"/>
            <p:cNvSpPr>
              <a:spLocks noChangeAspect="1"/>
            </p:cNvSpPr>
            <p:nvPr/>
          </p:nvSpPr>
          <p:spPr>
            <a:xfrm rot="16200000">
              <a:off x="6492294" y="24286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3" name="Oval 382"/>
            <p:cNvSpPr>
              <a:spLocks noChangeAspect="1"/>
            </p:cNvSpPr>
            <p:nvPr/>
          </p:nvSpPr>
          <p:spPr>
            <a:xfrm rot="16200000">
              <a:off x="6549343" y="130980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4" name="Oval 383"/>
            <p:cNvSpPr>
              <a:spLocks noChangeAspect="1"/>
            </p:cNvSpPr>
            <p:nvPr/>
          </p:nvSpPr>
          <p:spPr>
            <a:xfrm rot="16200000">
              <a:off x="6079403" y="13741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5" name="Oval 384"/>
            <p:cNvSpPr>
              <a:spLocks noChangeAspect="1"/>
            </p:cNvSpPr>
            <p:nvPr/>
          </p:nvSpPr>
          <p:spPr>
            <a:xfrm rot="16200000">
              <a:off x="6281189" y="128582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6" name="Oval 385"/>
            <p:cNvSpPr>
              <a:spLocks noChangeAspect="1"/>
            </p:cNvSpPr>
            <p:nvPr/>
          </p:nvSpPr>
          <p:spPr>
            <a:xfrm rot="16200000">
              <a:off x="5898751" y="118803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7" name="Oval 386"/>
            <p:cNvSpPr>
              <a:spLocks noChangeAspect="1"/>
            </p:cNvSpPr>
            <p:nvPr/>
          </p:nvSpPr>
          <p:spPr>
            <a:xfrm rot="16200000">
              <a:off x="6169624" y="11092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8" name="Oval 387"/>
            <p:cNvSpPr>
              <a:spLocks noChangeAspect="1"/>
            </p:cNvSpPr>
            <p:nvPr/>
          </p:nvSpPr>
          <p:spPr>
            <a:xfrm rot="16200000">
              <a:off x="6302829" y="11055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89" name="Oval 388"/>
            <p:cNvSpPr>
              <a:spLocks noChangeAspect="1"/>
            </p:cNvSpPr>
            <p:nvPr/>
          </p:nvSpPr>
          <p:spPr>
            <a:xfrm rot="10800000">
              <a:off x="5731246" y="21577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0" name="Oval 389"/>
            <p:cNvSpPr>
              <a:spLocks noChangeAspect="1"/>
            </p:cNvSpPr>
            <p:nvPr/>
          </p:nvSpPr>
          <p:spPr>
            <a:xfrm rot="10800000">
              <a:off x="5642965" y="19559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1" name="Oval 390"/>
            <p:cNvSpPr>
              <a:spLocks noChangeAspect="1"/>
            </p:cNvSpPr>
            <p:nvPr/>
          </p:nvSpPr>
          <p:spPr>
            <a:xfrm rot="10800000">
              <a:off x="5466403" y="2315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2" name="Oval 391"/>
            <p:cNvSpPr>
              <a:spLocks noChangeAspect="1"/>
            </p:cNvSpPr>
            <p:nvPr/>
          </p:nvSpPr>
          <p:spPr>
            <a:xfrm rot="10800000">
              <a:off x="5466403" y="206754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3" name="Oval 392"/>
            <p:cNvSpPr>
              <a:spLocks noChangeAspect="1"/>
            </p:cNvSpPr>
            <p:nvPr/>
          </p:nvSpPr>
          <p:spPr>
            <a:xfrm rot="10800000">
              <a:off x="5941388" y="260660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4" name="Oval 393"/>
            <p:cNvSpPr>
              <a:spLocks noChangeAspect="1"/>
            </p:cNvSpPr>
            <p:nvPr/>
          </p:nvSpPr>
          <p:spPr>
            <a:xfrm rot="10800000">
              <a:off x="6827393" y="2500615"/>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5" name="Oval 394"/>
            <p:cNvSpPr>
              <a:spLocks noChangeAspect="1"/>
            </p:cNvSpPr>
            <p:nvPr/>
          </p:nvSpPr>
          <p:spPr>
            <a:xfrm rot="10800000">
              <a:off x="6897400" y="274691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6" name="Oval 395"/>
            <p:cNvSpPr>
              <a:spLocks noChangeAspect="1"/>
            </p:cNvSpPr>
            <p:nvPr/>
          </p:nvSpPr>
          <p:spPr>
            <a:xfrm rot="10800000">
              <a:off x="6739112" y="22988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7" name="Oval 396"/>
            <p:cNvSpPr>
              <a:spLocks noChangeAspect="1"/>
            </p:cNvSpPr>
            <p:nvPr/>
          </p:nvSpPr>
          <p:spPr>
            <a:xfrm rot="10800000">
              <a:off x="6562550" y="241039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8" name="Oval 397"/>
            <p:cNvSpPr>
              <a:spLocks noChangeAspect="1"/>
            </p:cNvSpPr>
            <p:nvPr/>
          </p:nvSpPr>
          <p:spPr>
            <a:xfrm rot="10800000">
              <a:off x="6718585" y="20892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99" name="Oval 398"/>
            <p:cNvSpPr>
              <a:spLocks noChangeAspect="1"/>
            </p:cNvSpPr>
            <p:nvPr/>
          </p:nvSpPr>
          <p:spPr>
            <a:xfrm rot="10800000">
              <a:off x="6275609" y="13169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0" name="Oval 399"/>
            <p:cNvSpPr>
              <a:spLocks noChangeAspect="1"/>
            </p:cNvSpPr>
            <p:nvPr/>
          </p:nvSpPr>
          <p:spPr>
            <a:xfrm rot="10800000">
              <a:off x="6187328" y="11151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1" name="Oval 400"/>
            <p:cNvSpPr>
              <a:spLocks noChangeAspect="1"/>
            </p:cNvSpPr>
            <p:nvPr/>
          </p:nvSpPr>
          <p:spPr>
            <a:xfrm rot="10800000">
              <a:off x="6064334" y="19058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2" name="Oval 401"/>
            <p:cNvSpPr>
              <a:spLocks noChangeAspect="1"/>
            </p:cNvSpPr>
            <p:nvPr/>
          </p:nvSpPr>
          <p:spPr>
            <a:xfrm rot="10800000">
              <a:off x="6010766" y="12267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3" name="Oval 402"/>
            <p:cNvSpPr>
              <a:spLocks noChangeAspect="1"/>
            </p:cNvSpPr>
            <p:nvPr/>
          </p:nvSpPr>
          <p:spPr>
            <a:xfrm rot="10800000">
              <a:off x="5938201" y="140219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4" name="Oval 403"/>
            <p:cNvSpPr>
              <a:spLocks noChangeAspect="1"/>
            </p:cNvSpPr>
            <p:nvPr/>
          </p:nvSpPr>
          <p:spPr>
            <a:xfrm rot="10800000">
              <a:off x="5740151" y="12875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5" name="Oval 404"/>
            <p:cNvSpPr>
              <a:spLocks noChangeAspect="1"/>
            </p:cNvSpPr>
            <p:nvPr/>
          </p:nvSpPr>
          <p:spPr>
            <a:xfrm rot="10800000">
              <a:off x="5810463" y="108099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6" name="Oval 405"/>
            <p:cNvSpPr>
              <a:spLocks noChangeAspect="1"/>
            </p:cNvSpPr>
            <p:nvPr/>
          </p:nvSpPr>
          <p:spPr>
            <a:xfrm rot="10800000">
              <a:off x="5880470" y="132730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7" name="Oval 406"/>
            <p:cNvSpPr>
              <a:spLocks noChangeAspect="1"/>
            </p:cNvSpPr>
            <p:nvPr/>
          </p:nvSpPr>
          <p:spPr>
            <a:xfrm rot="10800000">
              <a:off x="6834296" y="12450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8" name="Oval 407"/>
            <p:cNvSpPr>
              <a:spLocks noChangeAspect="1"/>
            </p:cNvSpPr>
            <p:nvPr/>
          </p:nvSpPr>
          <p:spPr>
            <a:xfrm rot="10800000">
              <a:off x="6712737" y="14909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09" name="Oval 408"/>
            <p:cNvSpPr>
              <a:spLocks noChangeAspect="1"/>
            </p:cNvSpPr>
            <p:nvPr/>
          </p:nvSpPr>
          <p:spPr>
            <a:xfrm rot="10800000">
              <a:off x="6452267" y="150671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0" name="Oval 409"/>
            <p:cNvSpPr>
              <a:spLocks noChangeAspect="1"/>
            </p:cNvSpPr>
            <p:nvPr/>
          </p:nvSpPr>
          <p:spPr>
            <a:xfrm rot="10800000">
              <a:off x="6024849" y="2133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1" name="Oval 410"/>
            <p:cNvSpPr>
              <a:spLocks noChangeAspect="1"/>
            </p:cNvSpPr>
            <p:nvPr/>
          </p:nvSpPr>
          <p:spPr>
            <a:xfrm rot="10800000">
              <a:off x="5760006" y="20431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2" name="Oval 411"/>
            <p:cNvSpPr>
              <a:spLocks noChangeAspect="1"/>
            </p:cNvSpPr>
            <p:nvPr/>
          </p:nvSpPr>
          <p:spPr>
            <a:xfrm rot="10800000">
              <a:off x="5916041" y="172204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3" name="Oval 412"/>
            <p:cNvSpPr>
              <a:spLocks noChangeAspect="1"/>
            </p:cNvSpPr>
            <p:nvPr/>
          </p:nvSpPr>
          <p:spPr>
            <a:xfrm rot="10800000">
              <a:off x="5717991" y="1607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4" name="Oval 413"/>
            <p:cNvSpPr>
              <a:spLocks noChangeAspect="1"/>
            </p:cNvSpPr>
            <p:nvPr/>
          </p:nvSpPr>
          <p:spPr>
            <a:xfrm rot="10800000">
              <a:off x="5559703" y="189745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5" name="Oval 414"/>
            <p:cNvSpPr>
              <a:spLocks noChangeAspect="1"/>
            </p:cNvSpPr>
            <p:nvPr/>
          </p:nvSpPr>
          <p:spPr>
            <a:xfrm rot="10800000">
              <a:off x="5629710" y="214375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6" name="Oval 415"/>
            <p:cNvSpPr>
              <a:spLocks noChangeAspect="1"/>
            </p:cNvSpPr>
            <p:nvPr/>
          </p:nvSpPr>
          <p:spPr>
            <a:xfrm rot="10800000">
              <a:off x="5471423" y="16956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7" name="Oval 416"/>
            <p:cNvSpPr>
              <a:spLocks noChangeAspect="1"/>
            </p:cNvSpPr>
            <p:nvPr/>
          </p:nvSpPr>
          <p:spPr>
            <a:xfrm rot="10800000">
              <a:off x="5450895" y="14861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8" name="Oval 417"/>
            <p:cNvSpPr>
              <a:spLocks noChangeAspect="1"/>
            </p:cNvSpPr>
            <p:nvPr/>
          </p:nvSpPr>
          <p:spPr>
            <a:xfrm rot="10800000">
              <a:off x="6547343" y="26055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19" name="Oval 418"/>
            <p:cNvSpPr>
              <a:spLocks noChangeAspect="1"/>
            </p:cNvSpPr>
            <p:nvPr/>
          </p:nvSpPr>
          <p:spPr>
            <a:xfrm rot="10800000">
              <a:off x="6573673" y="111538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0" name="Oval 419"/>
            <p:cNvSpPr>
              <a:spLocks noChangeAspect="1"/>
            </p:cNvSpPr>
            <p:nvPr/>
          </p:nvSpPr>
          <p:spPr>
            <a:xfrm rot="10800000">
              <a:off x="6256792" y="137710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1" name="Oval 420"/>
            <p:cNvSpPr>
              <a:spLocks noChangeAspect="1"/>
            </p:cNvSpPr>
            <p:nvPr/>
          </p:nvSpPr>
          <p:spPr>
            <a:xfrm rot="10800000">
              <a:off x="6726114" y="24614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2" name="Oval 421"/>
            <p:cNvSpPr>
              <a:spLocks noChangeAspect="1"/>
            </p:cNvSpPr>
            <p:nvPr/>
          </p:nvSpPr>
          <p:spPr>
            <a:xfrm rot="10800000">
              <a:off x="6338447" y="147495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3" name="Oval 422"/>
            <p:cNvSpPr>
              <a:spLocks noChangeAspect="1"/>
            </p:cNvSpPr>
            <p:nvPr/>
          </p:nvSpPr>
          <p:spPr>
            <a:xfrm rot="10800000">
              <a:off x="6077977" y="14907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4" name="Oval 423"/>
            <p:cNvSpPr>
              <a:spLocks noChangeAspect="1"/>
            </p:cNvSpPr>
            <p:nvPr/>
          </p:nvSpPr>
          <p:spPr>
            <a:xfrm rot="10800000">
              <a:off x="5987683" y="26741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5" name="Oval 424"/>
            <p:cNvSpPr>
              <a:spLocks noChangeAspect="1"/>
            </p:cNvSpPr>
            <p:nvPr/>
          </p:nvSpPr>
          <p:spPr>
            <a:xfrm rot="10800000">
              <a:off x="6224833" y="25161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6" name="Oval 425"/>
            <p:cNvSpPr>
              <a:spLocks noChangeAspect="1"/>
            </p:cNvSpPr>
            <p:nvPr/>
          </p:nvSpPr>
          <p:spPr>
            <a:xfrm rot="10800000">
              <a:off x="5600758" y="138268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7" name="Oval 426"/>
            <p:cNvSpPr>
              <a:spLocks noChangeAspect="1"/>
            </p:cNvSpPr>
            <p:nvPr/>
          </p:nvSpPr>
          <p:spPr>
            <a:xfrm rot="10800000">
              <a:off x="6716491" y="27010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8" name="Oval 427"/>
            <p:cNvSpPr>
              <a:spLocks noChangeAspect="1"/>
            </p:cNvSpPr>
            <p:nvPr/>
          </p:nvSpPr>
          <p:spPr>
            <a:xfrm rot="10800000">
              <a:off x="6256074" y="122776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29" name="Oval 428"/>
            <p:cNvSpPr>
              <a:spLocks noChangeAspect="1"/>
            </p:cNvSpPr>
            <p:nvPr/>
          </p:nvSpPr>
          <p:spPr>
            <a:xfrm rot="10800000">
              <a:off x="5955894" y="112030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0" name="Oval 429"/>
            <p:cNvSpPr>
              <a:spLocks noChangeAspect="1"/>
            </p:cNvSpPr>
            <p:nvPr/>
          </p:nvSpPr>
          <p:spPr>
            <a:xfrm rot="10800000">
              <a:off x="5527813" y="152862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1" name="Oval 430"/>
            <p:cNvSpPr>
              <a:spLocks noChangeAspect="1"/>
            </p:cNvSpPr>
            <p:nvPr/>
          </p:nvSpPr>
          <p:spPr>
            <a:xfrm rot="10800000">
              <a:off x="6880814" y="188903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2" name="Oval 431"/>
            <p:cNvSpPr>
              <a:spLocks noChangeAspect="1"/>
            </p:cNvSpPr>
            <p:nvPr/>
          </p:nvSpPr>
          <p:spPr>
            <a:xfrm rot="10800000">
              <a:off x="5941402" y="149002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3" name="Oval 432"/>
            <p:cNvSpPr>
              <a:spLocks noChangeAspect="1"/>
            </p:cNvSpPr>
            <p:nvPr/>
          </p:nvSpPr>
          <p:spPr>
            <a:xfrm rot="10800000">
              <a:off x="6412795" y="224212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4" name="Oval 433"/>
            <p:cNvSpPr>
              <a:spLocks noChangeAspect="1"/>
            </p:cNvSpPr>
            <p:nvPr/>
          </p:nvSpPr>
          <p:spPr>
            <a:xfrm rot="10800000">
              <a:off x="6797795" y="222013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5" name="Oval 434"/>
            <p:cNvSpPr>
              <a:spLocks noChangeAspect="1"/>
            </p:cNvSpPr>
            <p:nvPr/>
          </p:nvSpPr>
          <p:spPr>
            <a:xfrm rot="10800000">
              <a:off x="6749854" y="180794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6" name="Oval 435"/>
            <p:cNvSpPr>
              <a:spLocks noChangeAspect="1"/>
            </p:cNvSpPr>
            <p:nvPr/>
          </p:nvSpPr>
          <p:spPr>
            <a:xfrm rot="10800000">
              <a:off x="6661574" y="157306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7" name="Oval 436"/>
            <p:cNvSpPr>
              <a:spLocks noChangeAspect="1"/>
            </p:cNvSpPr>
            <p:nvPr/>
          </p:nvSpPr>
          <p:spPr>
            <a:xfrm rot="10800000">
              <a:off x="6591566" y="209800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8" name="Oval 437"/>
            <p:cNvSpPr>
              <a:spLocks noChangeAspect="1"/>
            </p:cNvSpPr>
            <p:nvPr/>
          </p:nvSpPr>
          <p:spPr>
            <a:xfrm rot="10800000">
              <a:off x="6503286" y="189622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39" name="Oval 438"/>
            <p:cNvSpPr>
              <a:spLocks noChangeAspect="1"/>
            </p:cNvSpPr>
            <p:nvPr/>
          </p:nvSpPr>
          <p:spPr>
            <a:xfrm rot="10800000">
              <a:off x="6326723" y="20077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0" name="Oval 439"/>
            <p:cNvSpPr>
              <a:spLocks noChangeAspect="1"/>
            </p:cNvSpPr>
            <p:nvPr/>
          </p:nvSpPr>
          <p:spPr>
            <a:xfrm rot="10800000">
              <a:off x="6482758" y="16866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1" name="Oval 440"/>
            <p:cNvSpPr>
              <a:spLocks noChangeAspect="1"/>
            </p:cNvSpPr>
            <p:nvPr/>
          </p:nvSpPr>
          <p:spPr>
            <a:xfrm rot="10800000">
              <a:off x="5853136" y="231076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2" name="Oval 441"/>
            <p:cNvSpPr>
              <a:spLocks noChangeAspect="1"/>
            </p:cNvSpPr>
            <p:nvPr/>
          </p:nvSpPr>
          <p:spPr>
            <a:xfrm rot="10800000">
              <a:off x="5889848" y="203331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3" name="Oval 442"/>
            <p:cNvSpPr>
              <a:spLocks noChangeAspect="1"/>
            </p:cNvSpPr>
            <p:nvPr/>
          </p:nvSpPr>
          <p:spPr>
            <a:xfrm rot="10800000">
              <a:off x="6090286" y="215274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4" name="Oval 443"/>
            <p:cNvSpPr>
              <a:spLocks noChangeAspect="1"/>
            </p:cNvSpPr>
            <p:nvPr/>
          </p:nvSpPr>
          <p:spPr>
            <a:xfrm rot="10800000">
              <a:off x="5978129" y="187723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5" name="Oval 444"/>
            <p:cNvSpPr>
              <a:spLocks noChangeAspect="1"/>
            </p:cNvSpPr>
            <p:nvPr/>
          </p:nvSpPr>
          <p:spPr>
            <a:xfrm rot="10800000">
              <a:off x="6184357" y="198200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6" name="Oval 445"/>
            <p:cNvSpPr>
              <a:spLocks noChangeAspect="1"/>
            </p:cNvSpPr>
            <p:nvPr/>
          </p:nvSpPr>
          <p:spPr>
            <a:xfrm rot="10800000">
              <a:off x="5676574" y="174651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7" name="Oval 446"/>
            <p:cNvSpPr>
              <a:spLocks noChangeAspect="1"/>
            </p:cNvSpPr>
            <p:nvPr/>
          </p:nvSpPr>
          <p:spPr>
            <a:xfrm rot="10800000">
              <a:off x="6244350" y="1760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8" name="Oval 447"/>
            <p:cNvSpPr>
              <a:spLocks noChangeAspect="1"/>
            </p:cNvSpPr>
            <p:nvPr/>
          </p:nvSpPr>
          <p:spPr>
            <a:xfrm rot="10800000">
              <a:off x="5944170" y="16531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49" name="Oval 448"/>
            <p:cNvSpPr>
              <a:spLocks noChangeAspect="1"/>
            </p:cNvSpPr>
            <p:nvPr/>
          </p:nvSpPr>
          <p:spPr>
            <a:xfrm rot="10800000">
              <a:off x="5744690" y="156485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0" name="Oval 449"/>
            <p:cNvSpPr>
              <a:spLocks noChangeAspect="1"/>
            </p:cNvSpPr>
            <p:nvPr/>
          </p:nvSpPr>
          <p:spPr>
            <a:xfrm rot="10800000">
              <a:off x="5701973" y="192168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1" name="Oval 450"/>
            <p:cNvSpPr>
              <a:spLocks noChangeAspect="1"/>
            </p:cNvSpPr>
            <p:nvPr/>
          </p:nvSpPr>
          <p:spPr>
            <a:xfrm rot="10800000">
              <a:off x="6129961" y="197447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2" name="Oval 451"/>
            <p:cNvSpPr>
              <a:spLocks noChangeAspect="1"/>
            </p:cNvSpPr>
            <p:nvPr/>
          </p:nvSpPr>
          <p:spPr>
            <a:xfrm rot="10800000">
              <a:off x="6158278" y="152626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3" name="Oval 452"/>
            <p:cNvSpPr>
              <a:spLocks noChangeAspect="1"/>
            </p:cNvSpPr>
            <p:nvPr/>
          </p:nvSpPr>
          <p:spPr>
            <a:xfrm rot="10800000">
              <a:off x="6276291" y="14235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4" name="Oval 453"/>
            <p:cNvSpPr>
              <a:spLocks noChangeAspect="1"/>
            </p:cNvSpPr>
            <p:nvPr/>
          </p:nvSpPr>
          <p:spPr>
            <a:xfrm rot="10800000">
              <a:off x="5982104" y="219357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5" name="Oval 454"/>
            <p:cNvSpPr>
              <a:spLocks noChangeAspect="1"/>
            </p:cNvSpPr>
            <p:nvPr/>
          </p:nvSpPr>
          <p:spPr>
            <a:xfrm rot="10800000">
              <a:off x="5785032" y="14303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6" name="Oval 455"/>
            <p:cNvSpPr>
              <a:spLocks noChangeAspect="1"/>
            </p:cNvSpPr>
            <p:nvPr/>
          </p:nvSpPr>
          <p:spPr>
            <a:xfrm rot="10800000">
              <a:off x="5603354" y="26800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7" name="Oval 456"/>
            <p:cNvSpPr>
              <a:spLocks noChangeAspect="1"/>
            </p:cNvSpPr>
            <p:nvPr/>
          </p:nvSpPr>
          <p:spPr>
            <a:xfrm rot="10800000">
              <a:off x="6480895" y="148000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8" name="Oval 457"/>
            <p:cNvSpPr>
              <a:spLocks noChangeAspect="1"/>
            </p:cNvSpPr>
            <p:nvPr/>
          </p:nvSpPr>
          <p:spPr>
            <a:xfrm rot="10800000">
              <a:off x="6120248" y="129149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59" name="Oval 458"/>
            <p:cNvSpPr>
              <a:spLocks noChangeAspect="1"/>
            </p:cNvSpPr>
            <p:nvPr/>
          </p:nvSpPr>
          <p:spPr>
            <a:xfrm rot="10800000">
              <a:off x="6357756" y="109084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0" name="Oval 459"/>
            <p:cNvSpPr>
              <a:spLocks noChangeAspect="1"/>
            </p:cNvSpPr>
            <p:nvPr/>
          </p:nvSpPr>
          <p:spPr>
            <a:xfrm rot="10800000">
              <a:off x="6636295" y="18956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1" name="Oval 460"/>
            <p:cNvSpPr>
              <a:spLocks noChangeAspect="1"/>
            </p:cNvSpPr>
            <p:nvPr/>
          </p:nvSpPr>
          <p:spPr>
            <a:xfrm rot="10800000">
              <a:off x="6490758" y="27676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2" name="Oval 461"/>
            <p:cNvSpPr>
              <a:spLocks noChangeAspect="1"/>
            </p:cNvSpPr>
            <p:nvPr/>
          </p:nvSpPr>
          <p:spPr>
            <a:xfrm rot="10800000">
              <a:off x="5863097" y="15961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3" name="Oval 462"/>
            <p:cNvSpPr>
              <a:spLocks noChangeAspect="1"/>
            </p:cNvSpPr>
            <p:nvPr/>
          </p:nvSpPr>
          <p:spPr>
            <a:xfrm rot="10800000">
              <a:off x="5910213" y="236707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4" name="Oval 463"/>
            <p:cNvSpPr>
              <a:spLocks noChangeAspect="1"/>
            </p:cNvSpPr>
            <p:nvPr/>
          </p:nvSpPr>
          <p:spPr>
            <a:xfrm rot="10800000">
              <a:off x="5910213" y="126605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5" name="Oval 464"/>
            <p:cNvSpPr>
              <a:spLocks noChangeAspect="1"/>
            </p:cNvSpPr>
            <p:nvPr/>
          </p:nvSpPr>
          <p:spPr>
            <a:xfrm rot="10800000">
              <a:off x="5913431" y="193467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6" name="Oval 465"/>
            <p:cNvSpPr>
              <a:spLocks noChangeAspect="1"/>
            </p:cNvSpPr>
            <p:nvPr/>
          </p:nvSpPr>
          <p:spPr>
            <a:xfrm rot="10800000">
              <a:off x="5450895" y="200926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7" name="Oval 466"/>
            <p:cNvSpPr>
              <a:spLocks noChangeAspect="1"/>
            </p:cNvSpPr>
            <p:nvPr/>
          </p:nvSpPr>
          <p:spPr>
            <a:xfrm rot="10800000">
              <a:off x="5705910" y="114423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8" name="Oval 467"/>
            <p:cNvSpPr>
              <a:spLocks noChangeAspect="1"/>
            </p:cNvSpPr>
            <p:nvPr/>
          </p:nvSpPr>
          <p:spPr>
            <a:xfrm rot="10800000">
              <a:off x="5527095" y="125785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69" name="Oval 468"/>
            <p:cNvSpPr>
              <a:spLocks noChangeAspect="1"/>
            </p:cNvSpPr>
            <p:nvPr/>
          </p:nvSpPr>
          <p:spPr>
            <a:xfrm rot="10800000">
              <a:off x="6329901" y="160805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0" name="Oval 469"/>
            <p:cNvSpPr>
              <a:spLocks noChangeAspect="1"/>
            </p:cNvSpPr>
            <p:nvPr/>
          </p:nvSpPr>
          <p:spPr>
            <a:xfrm rot="10800000">
              <a:off x="6418182" y="145197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1" name="Oval 470"/>
            <p:cNvSpPr>
              <a:spLocks noChangeAspect="1"/>
            </p:cNvSpPr>
            <p:nvPr/>
          </p:nvSpPr>
          <p:spPr>
            <a:xfrm rot="10800000">
              <a:off x="6116627" y="13212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2" name="Oval 471"/>
            <p:cNvSpPr>
              <a:spLocks noChangeAspect="1"/>
            </p:cNvSpPr>
            <p:nvPr/>
          </p:nvSpPr>
          <p:spPr>
            <a:xfrm rot="10800000">
              <a:off x="6212895" y="15379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3" name="Oval 472"/>
            <p:cNvSpPr>
              <a:spLocks noChangeAspect="1"/>
            </p:cNvSpPr>
            <p:nvPr/>
          </p:nvSpPr>
          <p:spPr>
            <a:xfrm rot="10800000">
              <a:off x="6384224" y="122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4" name="Oval 473"/>
            <p:cNvSpPr>
              <a:spLocks noChangeAspect="1"/>
            </p:cNvSpPr>
            <p:nvPr/>
          </p:nvSpPr>
          <p:spPr>
            <a:xfrm rot="10800000">
              <a:off x="6184743" y="1139599"/>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5" name="Oval 474"/>
            <p:cNvSpPr>
              <a:spLocks noChangeAspect="1"/>
            </p:cNvSpPr>
            <p:nvPr/>
          </p:nvSpPr>
          <p:spPr>
            <a:xfrm rot="10800000">
              <a:off x="6142027" y="149643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6" name="Oval 475"/>
            <p:cNvSpPr>
              <a:spLocks noChangeAspect="1"/>
            </p:cNvSpPr>
            <p:nvPr/>
          </p:nvSpPr>
          <p:spPr>
            <a:xfrm rot="10800000">
              <a:off x="6181827" y="1437880"/>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7" name="Oval 476"/>
            <p:cNvSpPr>
              <a:spLocks noChangeAspect="1"/>
            </p:cNvSpPr>
            <p:nvPr/>
          </p:nvSpPr>
          <p:spPr>
            <a:xfrm rot="10800000">
              <a:off x="6243951" y="242176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8" name="Oval 477"/>
            <p:cNvSpPr>
              <a:spLocks noChangeAspect="1"/>
            </p:cNvSpPr>
            <p:nvPr/>
          </p:nvSpPr>
          <p:spPr>
            <a:xfrm rot="10800000">
              <a:off x="6268695" y="216816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79" name="Oval 478"/>
            <p:cNvSpPr>
              <a:spLocks noChangeAspect="1"/>
            </p:cNvSpPr>
            <p:nvPr/>
          </p:nvSpPr>
          <p:spPr>
            <a:xfrm rot="10800000">
              <a:off x="6674805" y="2162797"/>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0" name="Oval 479"/>
            <p:cNvSpPr>
              <a:spLocks noChangeAspect="1"/>
            </p:cNvSpPr>
            <p:nvPr/>
          </p:nvSpPr>
          <p:spPr>
            <a:xfrm rot="10800000">
              <a:off x="6763086" y="200671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1" name="Oval 480"/>
            <p:cNvSpPr>
              <a:spLocks noChangeAspect="1"/>
            </p:cNvSpPr>
            <p:nvPr/>
          </p:nvSpPr>
          <p:spPr>
            <a:xfrm rot="10800000">
              <a:off x="5925021" y="25075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2" name="Oval 481"/>
            <p:cNvSpPr>
              <a:spLocks noChangeAspect="1"/>
            </p:cNvSpPr>
            <p:nvPr/>
          </p:nvSpPr>
          <p:spPr>
            <a:xfrm rot="10800000">
              <a:off x="5817633" y="2564446"/>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3" name="Oval 482"/>
            <p:cNvSpPr>
              <a:spLocks noChangeAspect="1"/>
            </p:cNvSpPr>
            <p:nvPr/>
          </p:nvSpPr>
          <p:spPr>
            <a:xfrm rot="10800000">
              <a:off x="5817633" y="278874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4" name="Oval 483"/>
            <p:cNvSpPr>
              <a:spLocks noChangeAspect="1"/>
            </p:cNvSpPr>
            <p:nvPr/>
          </p:nvSpPr>
          <p:spPr>
            <a:xfrm rot="10800000">
              <a:off x="6187093" y="2709583"/>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5" name="Oval 484"/>
            <p:cNvSpPr>
              <a:spLocks noChangeAspect="1"/>
            </p:cNvSpPr>
            <p:nvPr/>
          </p:nvSpPr>
          <p:spPr>
            <a:xfrm rot="10800000">
              <a:off x="5715814" y="2188661"/>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6" name="Oval 485"/>
            <p:cNvSpPr>
              <a:spLocks noChangeAspect="1"/>
            </p:cNvSpPr>
            <p:nvPr/>
          </p:nvSpPr>
          <p:spPr>
            <a:xfrm rot="10800000">
              <a:off x="5487758" y="236653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7" name="Oval 486"/>
            <p:cNvSpPr>
              <a:spLocks noChangeAspect="1"/>
            </p:cNvSpPr>
            <p:nvPr/>
          </p:nvSpPr>
          <p:spPr>
            <a:xfrm rot="10800000">
              <a:off x="6375162" y="2454124"/>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8" name="Oval 487"/>
            <p:cNvSpPr>
              <a:spLocks noChangeAspect="1"/>
            </p:cNvSpPr>
            <p:nvPr/>
          </p:nvSpPr>
          <p:spPr>
            <a:xfrm rot="10800000">
              <a:off x="5702036" y="2475238"/>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489" name="Oval 488"/>
            <p:cNvSpPr>
              <a:spLocks noChangeAspect="1"/>
            </p:cNvSpPr>
            <p:nvPr/>
          </p:nvSpPr>
          <p:spPr>
            <a:xfrm rot="10800000">
              <a:off x="6071497" y="2396072"/>
              <a:ext cx="113000" cy="113000"/>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pic>
          <p:nvPicPr>
            <p:cNvPr id="490" name="Picture 489"/>
            <p:cNvPicPr>
              <a:picLocks noChangeAspect="1"/>
            </p:cNvPicPr>
            <p:nvPr/>
          </p:nvPicPr>
          <p:blipFill>
            <a:blip r:embed="rId3"/>
            <a:stretch>
              <a:fillRect/>
            </a:stretch>
          </p:blipFill>
          <p:spPr>
            <a:xfrm>
              <a:off x="2098095" y="1727116"/>
              <a:ext cx="717177" cy="609600"/>
            </a:xfrm>
            <a:prstGeom prst="rect">
              <a:avLst/>
            </a:prstGeom>
          </p:spPr>
        </p:pic>
      </p:grpSp>
      <p:cxnSp>
        <p:nvCxnSpPr>
          <p:cNvPr id="491" name="Straight Connector 490"/>
          <p:cNvCxnSpPr/>
          <p:nvPr/>
        </p:nvCxnSpPr>
        <p:spPr>
          <a:xfrm>
            <a:off x="3466115" y="4953000"/>
            <a:ext cx="0" cy="1422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492" name="Straight Connector 491"/>
          <p:cNvCxnSpPr/>
          <p:nvPr/>
        </p:nvCxnSpPr>
        <p:spPr>
          <a:xfrm>
            <a:off x="5498115" y="5359400"/>
            <a:ext cx="0" cy="10160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493" name="Straight Connector 492"/>
          <p:cNvCxnSpPr/>
          <p:nvPr/>
        </p:nvCxnSpPr>
        <p:spPr>
          <a:xfrm>
            <a:off x="7428515" y="5969000"/>
            <a:ext cx="0" cy="4064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sp>
        <p:nvSpPr>
          <p:cNvPr id="550" name="Oval 549"/>
          <p:cNvSpPr>
            <a:spLocks noChangeAspect="1"/>
          </p:cNvSpPr>
          <p:nvPr/>
        </p:nvSpPr>
        <p:spPr>
          <a:xfrm rot="10800000">
            <a:off x="8919325" y="5375901"/>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1" name="Oval 550"/>
          <p:cNvSpPr>
            <a:spLocks noChangeAspect="1"/>
          </p:cNvSpPr>
          <p:nvPr/>
        </p:nvSpPr>
        <p:spPr>
          <a:xfrm rot="16200000">
            <a:off x="8993336" y="581833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2" name="Oval 551"/>
          <p:cNvSpPr>
            <a:spLocks noChangeAspect="1"/>
          </p:cNvSpPr>
          <p:nvPr/>
        </p:nvSpPr>
        <p:spPr>
          <a:xfrm rot="16200000">
            <a:off x="8769668" y="55595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3" name="Oval 552"/>
          <p:cNvSpPr>
            <a:spLocks noChangeAspect="1"/>
          </p:cNvSpPr>
          <p:nvPr/>
        </p:nvSpPr>
        <p:spPr>
          <a:xfrm rot="10800000">
            <a:off x="8863340" y="5535249"/>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4" name="Oval 553"/>
          <p:cNvSpPr>
            <a:spLocks noChangeAspect="1"/>
          </p:cNvSpPr>
          <p:nvPr/>
        </p:nvSpPr>
        <p:spPr>
          <a:xfrm rot="10800000">
            <a:off x="8413051" y="567625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5" name="Oval 554"/>
          <p:cNvSpPr>
            <a:spLocks noChangeAspect="1"/>
          </p:cNvSpPr>
          <p:nvPr/>
        </p:nvSpPr>
        <p:spPr>
          <a:xfrm rot="10800000">
            <a:off x="8663667" y="531089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556" name="Oval 555"/>
          <p:cNvSpPr>
            <a:spLocks noChangeAspect="1"/>
          </p:cNvSpPr>
          <p:nvPr/>
        </p:nvSpPr>
        <p:spPr>
          <a:xfrm rot="10800000">
            <a:off x="8471533" y="5212273"/>
            <a:ext cx="150667" cy="150667"/>
          </a:xfrm>
          <a:prstGeom prst="ellipse">
            <a:avLst/>
          </a:prstGeom>
          <a:solidFill>
            <a:schemeClr val="tx2">
              <a:lumMod val="40000"/>
              <a:lumOff val="60000"/>
            </a:schemeClr>
          </a:solidFill>
          <a:ln>
            <a:solidFill>
              <a:srgbClr val="8B8F92"/>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83" name="Chevron 182"/>
          <p:cNvSpPr/>
          <p:nvPr/>
        </p:nvSpPr>
        <p:spPr>
          <a:xfrm>
            <a:off x="1524000" y="4241803"/>
            <a:ext cx="914400" cy="392812"/>
          </a:xfrm>
          <a:prstGeom prst="chevron">
            <a:avLst/>
          </a:prstGeom>
          <a:solidFill>
            <a:schemeClr val="accent1"/>
          </a:solidFill>
          <a:ln w="381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184" name="Chevron 183"/>
          <p:cNvSpPr/>
          <p:nvPr/>
        </p:nvSpPr>
        <p:spPr>
          <a:xfrm rot="10800000">
            <a:off x="9652000" y="4241803"/>
            <a:ext cx="914400" cy="392812"/>
          </a:xfrm>
          <a:prstGeom prst="chevron">
            <a:avLst/>
          </a:prstGeom>
          <a:solidFill>
            <a:schemeClr val="accent1"/>
          </a:solidFill>
          <a:ln w="38100">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latin typeface="Alternate Gothic W01 No 2" charset="0"/>
            </a:endParaRPr>
          </a:p>
        </p:txBody>
      </p:sp>
      <p:sp>
        <p:nvSpPr>
          <p:cNvPr id="185" name="TextBox 184"/>
          <p:cNvSpPr txBox="1"/>
          <p:nvPr/>
        </p:nvSpPr>
        <p:spPr>
          <a:xfrm>
            <a:off x="345749" y="4133325"/>
            <a:ext cx="987771" cy="626005"/>
          </a:xfrm>
          <a:prstGeom prst="rect">
            <a:avLst/>
          </a:prstGeom>
          <a:noFill/>
        </p:spPr>
        <p:txBody>
          <a:bodyPr wrap="none" rtlCol="0">
            <a:spAutoFit/>
          </a:bodyPr>
          <a:lstStyle/>
          <a:p>
            <a:pPr defTabSz="1219170">
              <a:lnSpc>
                <a:spcPct val="70000"/>
              </a:lnSpc>
            </a:pPr>
            <a:r>
              <a:rPr lang="en-US" sz="2400" b="1" dirty="0">
                <a:solidFill>
                  <a:srgbClr val="ED3029"/>
                </a:solidFill>
                <a:cs typeface="Alternate Gothic W01 No 2"/>
              </a:rPr>
              <a:t>BEING</a:t>
            </a:r>
          </a:p>
          <a:p>
            <a:pPr defTabSz="1219170">
              <a:lnSpc>
                <a:spcPct val="70000"/>
              </a:lnSpc>
            </a:pPr>
            <a:r>
              <a:rPr lang="en-US" sz="2400" dirty="0">
                <a:solidFill>
                  <a:srgbClr val="FFFFFF"/>
                </a:solidFill>
                <a:cs typeface="Alternate Gothic W01 No 2"/>
              </a:rPr>
              <a:t>AGILE</a:t>
            </a:r>
          </a:p>
        </p:txBody>
      </p:sp>
      <p:sp>
        <p:nvSpPr>
          <p:cNvPr id="186" name="TextBox 185"/>
          <p:cNvSpPr txBox="1"/>
          <p:nvPr/>
        </p:nvSpPr>
        <p:spPr>
          <a:xfrm>
            <a:off x="10769606" y="4169017"/>
            <a:ext cx="1066318" cy="626005"/>
          </a:xfrm>
          <a:prstGeom prst="rect">
            <a:avLst/>
          </a:prstGeom>
          <a:noFill/>
        </p:spPr>
        <p:txBody>
          <a:bodyPr wrap="none" rtlCol="0">
            <a:spAutoFit/>
          </a:bodyPr>
          <a:lstStyle/>
          <a:p>
            <a:pPr defTabSz="1219170">
              <a:lnSpc>
                <a:spcPct val="70000"/>
              </a:lnSpc>
            </a:pPr>
            <a:r>
              <a:rPr lang="en-US" sz="2400" b="1" dirty="0">
                <a:solidFill>
                  <a:srgbClr val="ED3029"/>
                </a:solidFill>
                <a:cs typeface="Alternate Gothic W01 No 2"/>
              </a:rPr>
              <a:t>DOING</a:t>
            </a:r>
          </a:p>
          <a:p>
            <a:pPr defTabSz="1219170">
              <a:lnSpc>
                <a:spcPct val="70000"/>
              </a:lnSpc>
            </a:pPr>
            <a:r>
              <a:rPr lang="en-US" sz="2400" dirty="0">
                <a:solidFill>
                  <a:srgbClr val="FFFFFF"/>
                </a:solidFill>
                <a:cs typeface="Alternate Gothic W01 No 2"/>
              </a:rPr>
              <a:t>AGILE</a:t>
            </a:r>
          </a:p>
        </p:txBody>
      </p:sp>
      <p:cxnSp>
        <p:nvCxnSpPr>
          <p:cNvPr id="190" name="Straight Connector 189"/>
          <p:cNvCxnSpPr/>
          <p:nvPr/>
        </p:nvCxnSpPr>
        <p:spPr>
          <a:xfrm>
            <a:off x="7428515" y="1295400"/>
            <a:ext cx="0" cy="17272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a:off x="5498115" y="1295400"/>
            <a:ext cx="0" cy="23368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3466115" y="1295400"/>
            <a:ext cx="0" cy="2641600"/>
          </a:xfrm>
          <a:prstGeom prst="line">
            <a:avLst/>
          </a:prstGeom>
          <a:ln w="3175" cmpd="sng">
            <a:solidFill>
              <a:srgbClr val="8B8F92"/>
            </a:solidFill>
            <a:prstDash val="dash"/>
          </a:ln>
        </p:spPr>
        <p:style>
          <a:lnRef idx="2">
            <a:schemeClr val="accent1"/>
          </a:lnRef>
          <a:fillRef idx="0">
            <a:schemeClr val="accent1"/>
          </a:fillRef>
          <a:effectRef idx="1">
            <a:schemeClr val="accent1"/>
          </a:effectRef>
          <a:fontRef idx="minor">
            <a:schemeClr val="tx1"/>
          </a:fontRef>
        </p:style>
      </p:cxnSp>
      <p:sp>
        <p:nvSpPr>
          <p:cNvPr id="194" name="TextBox 193">
            <a:extLst>
              <a:ext uri="{FF2B5EF4-FFF2-40B4-BE49-F238E27FC236}">
                <a16:creationId xmlns:a16="http://schemas.microsoft.com/office/drawing/2014/main" id="{A5443ECD-81D8-F043-ABA3-6A2307C011F2}"/>
              </a:ext>
            </a:extLst>
          </p:cNvPr>
          <p:cNvSpPr txBox="1"/>
          <p:nvPr/>
        </p:nvSpPr>
        <p:spPr>
          <a:xfrm>
            <a:off x="7536294" y="6597084"/>
            <a:ext cx="4664364" cy="261610"/>
          </a:xfrm>
          <a:prstGeom prst="rect">
            <a:avLst/>
          </a:prstGeom>
          <a:noFill/>
        </p:spPr>
        <p:txBody>
          <a:bodyPr wrap="square" rtlCol="0">
            <a:spAutoFit/>
          </a:bodyPr>
          <a:lstStyle/>
          <a:p>
            <a:pPr algn="r"/>
            <a:r>
              <a:rPr lang="en-US" sz="1050" dirty="0"/>
              <a:t>Visualization attributed to Ahmed Sidky, </a:t>
            </a:r>
            <a:r>
              <a:rPr lang="en-US" sz="1050" dirty="0" err="1"/>
              <a:t>ICAgile</a:t>
            </a:r>
            <a:r>
              <a:rPr lang="en-US" sz="1050" dirty="0"/>
              <a:t> and Riot Games</a:t>
            </a:r>
          </a:p>
        </p:txBody>
      </p:sp>
      <p:sp>
        <p:nvSpPr>
          <p:cNvPr id="195" name="TextBox 194">
            <a:extLst>
              <a:ext uri="{FF2B5EF4-FFF2-40B4-BE49-F238E27FC236}">
                <a16:creationId xmlns:a16="http://schemas.microsoft.com/office/drawing/2014/main" id="{D86B86EA-5455-094E-8502-DCCB5F6D71A7}"/>
              </a:ext>
            </a:extLst>
          </p:cNvPr>
          <p:cNvSpPr txBox="1"/>
          <p:nvPr/>
        </p:nvSpPr>
        <p:spPr>
          <a:xfrm>
            <a:off x="2214053" y="5882958"/>
            <a:ext cx="959302" cy="369332"/>
          </a:xfrm>
          <a:prstGeom prst="rect">
            <a:avLst/>
          </a:prstGeom>
          <a:noFill/>
        </p:spPr>
        <p:txBody>
          <a:bodyPr wrap="none" rtlCol="0">
            <a:spAutoFit/>
          </a:bodyPr>
          <a:lstStyle/>
          <a:p>
            <a:pPr defTabSz="1219170"/>
            <a:r>
              <a:rPr lang="en-US" dirty="0">
                <a:solidFill>
                  <a:srgbClr val="8B8F92"/>
                </a:solidFill>
                <a:cs typeface="Alternate Gothic W01 No 2"/>
              </a:rPr>
              <a:t>Mindset</a:t>
            </a:r>
          </a:p>
        </p:txBody>
      </p:sp>
      <p:sp>
        <p:nvSpPr>
          <p:cNvPr id="196" name="TextBox 195">
            <a:extLst>
              <a:ext uri="{FF2B5EF4-FFF2-40B4-BE49-F238E27FC236}">
                <a16:creationId xmlns:a16="http://schemas.microsoft.com/office/drawing/2014/main" id="{FC4E70DF-4096-764E-B1A7-67A967A850F7}"/>
              </a:ext>
            </a:extLst>
          </p:cNvPr>
          <p:cNvSpPr txBox="1"/>
          <p:nvPr/>
        </p:nvSpPr>
        <p:spPr>
          <a:xfrm>
            <a:off x="4162544" y="5882958"/>
            <a:ext cx="793807" cy="369332"/>
          </a:xfrm>
          <a:prstGeom prst="rect">
            <a:avLst/>
          </a:prstGeom>
          <a:noFill/>
        </p:spPr>
        <p:txBody>
          <a:bodyPr wrap="none" rtlCol="0">
            <a:spAutoFit/>
          </a:bodyPr>
          <a:lstStyle/>
          <a:p>
            <a:pPr defTabSz="1219170"/>
            <a:r>
              <a:rPr lang="en-US" dirty="0">
                <a:solidFill>
                  <a:srgbClr val="8B8F92"/>
                </a:solidFill>
                <a:cs typeface="Alternate Gothic W01 No 2"/>
              </a:rPr>
              <a:t>Values</a:t>
            </a:r>
          </a:p>
        </p:txBody>
      </p:sp>
      <p:sp>
        <p:nvSpPr>
          <p:cNvPr id="197" name="TextBox 196">
            <a:extLst>
              <a:ext uri="{FF2B5EF4-FFF2-40B4-BE49-F238E27FC236}">
                <a16:creationId xmlns:a16="http://schemas.microsoft.com/office/drawing/2014/main" id="{C2876B99-18E3-1A45-98FD-C19D56B02C8F}"/>
              </a:ext>
            </a:extLst>
          </p:cNvPr>
          <p:cNvSpPr txBox="1"/>
          <p:nvPr/>
        </p:nvSpPr>
        <p:spPr>
          <a:xfrm>
            <a:off x="6006117" y="5882958"/>
            <a:ext cx="1088760" cy="369332"/>
          </a:xfrm>
          <a:prstGeom prst="rect">
            <a:avLst/>
          </a:prstGeom>
          <a:noFill/>
        </p:spPr>
        <p:txBody>
          <a:bodyPr wrap="none" rtlCol="0">
            <a:spAutoFit/>
          </a:bodyPr>
          <a:lstStyle/>
          <a:p>
            <a:pPr defTabSz="1219170"/>
            <a:r>
              <a:rPr lang="en-US" dirty="0">
                <a:solidFill>
                  <a:srgbClr val="8B8F92"/>
                </a:solidFill>
                <a:cs typeface="Alternate Gothic W01 No 2"/>
              </a:rPr>
              <a:t>Principles</a:t>
            </a:r>
          </a:p>
        </p:txBody>
      </p:sp>
      <p:sp>
        <p:nvSpPr>
          <p:cNvPr id="198" name="TextBox 197">
            <a:extLst>
              <a:ext uri="{FF2B5EF4-FFF2-40B4-BE49-F238E27FC236}">
                <a16:creationId xmlns:a16="http://schemas.microsoft.com/office/drawing/2014/main" id="{C34143D4-FB05-5347-BD65-6A7D60E268E1}"/>
              </a:ext>
            </a:extLst>
          </p:cNvPr>
          <p:cNvSpPr txBox="1"/>
          <p:nvPr/>
        </p:nvSpPr>
        <p:spPr>
          <a:xfrm>
            <a:off x="8038115" y="5882958"/>
            <a:ext cx="1019895" cy="369332"/>
          </a:xfrm>
          <a:prstGeom prst="rect">
            <a:avLst/>
          </a:prstGeom>
          <a:noFill/>
        </p:spPr>
        <p:txBody>
          <a:bodyPr wrap="none" rtlCol="0">
            <a:spAutoFit/>
          </a:bodyPr>
          <a:lstStyle/>
          <a:p>
            <a:pPr defTabSz="1219170"/>
            <a:r>
              <a:rPr lang="en-US" dirty="0">
                <a:solidFill>
                  <a:srgbClr val="8B8F92"/>
                </a:solidFill>
                <a:cs typeface="Alternate Gothic W01 No 2"/>
              </a:rPr>
              <a:t>Practices</a:t>
            </a:r>
          </a:p>
        </p:txBody>
      </p:sp>
      <p:sp>
        <p:nvSpPr>
          <p:cNvPr id="199" name="Title 1">
            <a:extLst>
              <a:ext uri="{FF2B5EF4-FFF2-40B4-BE49-F238E27FC236}">
                <a16:creationId xmlns:a16="http://schemas.microsoft.com/office/drawing/2014/main" id="{C2548FF8-88A7-2744-8AD9-F4DD2C5F2F87}"/>
              </a:ext>
            </a:extLst>
          </p:cNvPr>
          <p:cNvSpPr txBox="1">
            <a:spLocks/>
          </p:cNvSpPr>
          <p:nvPr/>
        </p:nvSpPr>
        <p:spPr>
          <a:xfrm>
            <a:off x="19712" y="29192"/>
            <a:ext cx="12172286" cy="1143000"/>
          </a:xfrm>
          <a:prstGeom prst="rect">
            <a:avLst/>
          </a:prstGeom>
        </p:spPr>
        <p:txBody>
          <a:bodyPr/>
          <a:lstStyle>
            <a:lvl1pPr algn="l" defTabSz="914400" rtl="0" eaLnBrk="1" latinLnBrk="0" hangingPunct="1">
              <a:spcBef>
                <a:spcPct val="0"/>
              </a:spcBef>
              <a:buNone/>
              <a:defRPr sz="4800" kern="1200">
                <a:solidFill>
                  <a:schemeClr val="tx1"/>
                </a:solidFill>
                <a:effectLst>
                  <a:outerShdw blurRad="38100" dist="38100" dir="2700000" algn="tl">
                    <a:srgbClr val="000000">
                      <a:alpha val="43137"/>
                    </a:srgbClr>
                  </a:outerShdw>
                </a:effectLst>
                <a:latin typeface="Alternate Gothic W01 No 2"/>
                <a:ea typeface="+mj-ea"/>
                <a:cs typeface="Alternate Gothic W01 No 2"/>
              </a:defRPr>
            </a:lvl1pPr>
          </a:lstStyle>
          <a:p>
            <a:pPr defTabSz="1219170"/>
            <a:r>
              <a:rPr lang="en-US" sz="3600" dirty="0">
                <a:solidFill>
                  <a:srgbClr val="FFFFFF"/>
                </a:solidFill>
                <a:latin typeface="+mn-lt"/>
              </a:rPr>
              <a:t>WHAT IS AGILE?</a:t>
            </a:r>
          </a:p>
        </p:txBody>
      </p:sp>
      <p:sp>
        <p:nvSpPr>
          <p:cNvPr id="200" name="TextBox 199">
            <a:extLst>
              <a:ext uri="{FF2B5EF4-FFF2-40B4-BE49-F238E27FC236}">
                <a16:creationId xmlns:a16="http://schemas.microsoft.com/office/drawing/2014/main" id="{B6EFB988-3A2A-3140-8A64-EDF5634FC89A}"/>
              </a:ext>
            </a:extLst>
          </p:cNvPr>
          <p:cNvSpPr txBox="1"/>
          <p:nvPr/>
        </p:nvSpPr>
        <p:spPr>
          <a:xfrm>
            <a:off x="2078046" y="1193803"/>
            <a:ext cx="1184875" cy="646331"/>
          </a:xfrm>
          <a:prstGeom prst="rect">
            <a:avLst/>
          </a:prstGeom>
          <a:noFill/>
        </p:spPr>
        <p:txBody>
          <a:bodyPr wrap="none" rtlCol="0">
            <a:spAutoFit/>
          </a:bodyPr>
          <a:lstStyle/>
          <a:p>
            <a:pPr algn="r" defTabSz="1219170"/>
            <a:r>
              <a:rPr lang="en-US" dirty="0">
                <a:solidFill>
                  <a:srgbClr val="FFFFFF"/>
                </a:solidFill>
                <a:cs typeface="Alternate Gothic W01 No 2"/>
              </a:rPr>
              <a:t>AGILE IS A </a:t>
            </a:r>
            <a:br>
              <a:rPr lang="en-US" dirty="0">
                <a:solidFill>
                  <a:srgbClr val="FFFFFF"/>
                </a:solidFill>
                <a:cs typeface="Alternate Gothic W01 No 2"/>
              </a:rPr>
            </a:br>
            <a:r>
              <a:rPr lang="en-US" dirty="0">
                <a:solidFill>
                  <a:srgbClr val="ED3029"/>
                </a:solidFill>
                <a:cs typeface="Alternate Gothic W01 No 2"/>
              </a:rPr>
              <a:t>MINDSET </a:t>
            </a:r>
          </a:p>
        </p:txBody>
      </p:sp>
      <p:sp>
        <p:nvSpPr>
          <p:cNvPr id="201" name="TextBox 200">
            <a:extLst>
              <a:ext uri="{FF2B5EF4-FFF2-40B4-BE49-F238E27FC236}">
                <a16:creationId xmlns:a16="http://schemas.microsoft.com/office/drawing/2014/main" id="{1BFCB12C-F2DC-6C4B-A211-3E81A6385FEA}"/>
              </a:ext>
            </a:extLst>
          </p:cNvPr>
          <p:cNvSpPr txBox="1"/>
          <p:nvPr/>
        </p:nvSpPr>
        <p:spPr>
          <a:xfrm>
            <a:off x="3739146" y="1193803"/>
            <a:ext cx="1565813" cy="646331"/>
          </a:xfrm>
          <a:prstGeom prst="rect">
            <a:avLst/>
          </a:prstGeom>
          <a:noFill/>
        </p:spPr>
        <p:txBody>
          <a:bodyPr wrap="none" rtlCol="0">
            <a:spAutoFit/>
          </a:bodyPr>
          <a:lstStyle/>
          <a:p>
            <a:pPr algn="ctr" defTabSz="1219170"/>
            <a:r>
              <a:rPr lang="en-US" dirty="0">
                <a:solidFill>
                  <a:srgbClr val="FFFFFF"/>
                </a:solidFill>
                <a:cs typeface="Alternate Gothic W01 No 2"/>
              </a:rPr>
              <a:t>DESCRIBED BY </a:t>
            </a:r>
            <a:br>
              <a:rPr lang="en-US" dirty="0">
                <a:solidFill>
                  <a:srgbClr val="FFFFFF"/>
                </a:solidFill>
                <a:cs typeface="Alternate Gothic W01 No 2"/>
              </a:rPr>
            </a:br>
            <a:r>
              <a:rPr lang="en-US" dirty="0">
                <a:solidFill>
                  <a:srgbClr val="ED3029"/>
                </a:solidFill>
                <a:cs typeface="Alternate Gothic W01 No 2"/>
              </a:rPr>
              <a:t>4 VALUES</a:t>
            </a:r>
          </a:p>
        </p:txBody>
      </p:sp>
      <p:sp>
        <p:nvSpPr>
          <p:cNvPr id="202" name="TextBox 201">
            <a:extLst>
              <a:ext uri="{FF2B5EF4-FFF2-40B4-BE49-F238E27FC236}">
                <a16:creationId xmlns:a16="http://schemas.microsoft.com/office/drawing/2014/main" id="{9B1A2D31-2D7F-394B-9453-117F70A94C1F}"/>
              </a:ext>
            </a:extLst>
          </p:cNvPr>
          <p:cNvSpPr txBox="1"/>
          <p:nvPr/>
        </p:nvSpPr>
        <p:spPr>
          <a:xfrm>
            <a:off x="5742827" y="1193803"/>
            <a:ext cx="1588255" cy="646331"/>
          </a:xfrm>
          <a:prstGeom prst="rect">
            <a:avLst/>
          </a:prstGeom>
          <a:noFill/>
        </p:spPr>
        <p:txBody>
          <a:bodyPr wrap="none" rtlCol="0">
            <a:spAutoFit/>
          </a:bodyPr>
          <a:lstStyle/>
          <a:p>
            <a:pPr algn="ctr" defTabSz="1219170"/>
            <a:r>
              <a:rPr lang="en-US" dirty="0">
                <a:solidFill>
                  <a:srgbClr val="FFFFFF"/>
                </a:solidFill>
                <a:cs typeface="Alternate Gothic W01 No 2"/>
              </a:rPr>
              <a:t>DEFINED BY </a:t>
            </a:r>
          </a:p>
          <a:p>
            <a:pPr algn="ctr" defTabSz="1219170"/>
            <a:r>
              <a:rPr lang="en-US" dirty="0">
                <a:solidFill>
                  <a:srgbClr val="ED3029"/>
                </a:solidFill>
                <a:cs typeface="Alternate Gothic W01 No 2"/>
              </a:rPr>
              <a:t>12 PRINCIPLES </a:t>
            </a:r>
          </a:p>
        </p:txBody>
      </p:sp>
      <p:sp>
        <p:nvSpPr>
          <p:cNvPr id="203" name="TextBox 202">
            <a:extLst>
              <a:ext uri="{FF2B5EF4-FFF2-40B4-BE49-F238E27FC236}">
                <a16:creationId xmlns:a16="http://schemas.microsoft.com/office/drawing/2014/main" id="{4BE5205F-6A92-2245-AA64-FB815168929C}"/>
              </a:ext>
            </a:extLst>
          </p:cNvPr>
          <p:cNvSpPr txBox="1"/>
          <p:nvPr/>
        </p:nvSpPr>
        <p:spPr>
          <a:xfrm>
            <a:off x="7530115" y="1193803"/>
            <a:ext cx="3540200" cy="646331"/>
          </a:xfrm>
          <a:prstGeom prst="rect">
            <a:avLst/>
          </a:prstGeom>
          <a:noFill/>
        </p:spPr>
        <p:txBody>
          <a:bodyPr wrap="none" rtlCol="0">
            <a:spAutoFit/>
          </a:bodyPr>
          <a:lstStyle/>
          <a:p>
            <a:pPr defTabSz="1219170"/>
            <a:r>
              <a:rPr lang="en-US" dirty="0">
                <a:solidFill>
                  <a:srgbClr val="FFFFFF"/>
                </a:solidFill>
                <a:cs typeface="Alternate Gothic W01 No 2"/>
              </a:rPr>
              <a:t>MANIFESTED THROUGH AN</a:t>
            </a:r>
          </a:p>
          <a:p>
            <a:pPr defTabSz="1219170"/>
            <a:r>
              <a:rPr lang="en-US" dirty="0">
                <a:solidFill>
                  <a:srgbClr val="ED3029"/>
                </a:solidFill>
                <a:cs typeface="Alternate Gothic W01 No 2"/>
              </a:rPr>
              <a:t>UNLIMITED NUMBER OF PRACTICES</a:t>
            </a:r>
          </a:p>
        </p:txBody>
      </p:sp>
    </p:spTree>
    <p:extLst>
      <p:ext uri="{BB962C8B-B14F-4D97-AF65-F5344CB8AC3E}">
        <p14:creationId xmlns:p14="http://schemas.microsoft.com/office/powerpoint/2010/main" val="391240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06059037"/>
              </p:ext>
            </p:extLst>
          </p:nvPr>
        </p:nvGraphicFramePr>
        <p:xfrm>
          <a:off x="1200577" y="455968"/>
          <a:ext cx="8127999" cy="5933436"/>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20000"/>
                    </a:ext>
                  </a:extLst>
                </a:gridCol>
                <a:gridCol w="903111">
                  <a:extLst>
                    <a:ext uri="{9D8B030D-6E8A-4147-A177-3AD203B41FA5}">
                      <a16:colId xmlns:a16="http://schemas.microsoft.com/office/drawing/2014/main" val="20001"/>
                    </a:ext>
                  </a:extLst>
                </a:gridCol>
                <a:gridCol w="903111">
                  <a:extLst>
                    <a:ext uri="{9D8B030D-6E8A-4147-A177-3AD203B41FA5}">
                      <a16:colId xmlns:a16="http://schemas.microsoft.com/office/drawing/2014/main" val="20002"/>
                    </a:ext>
                  </a:extLst>
                </a:gridCol>
                <a:gridCol w="903111">
                  <a:extLst>
                    <a:ext uri="{9D8B030D-6E8A-4147-A177-3AD203B41FA5}">
                      <a16:colId xmlns:a16="http://schemas.microsoft.com/office/drawing/2014/main" val="20003"/>
                    </a:ext>
                  </a:extLst>
                </a:gridCol>
                <a:gridCol w="903111">
                  <a:extLst>
                    <a:ext uri="{9D8B030D-6E8A-4147-A177-3AD203B41FA5}">
                      <a16:colId xmlns:a16="http://schemas.microsoft.com/office/drawing/2014/main" val="20004"/>
                    </a:ext>
                  </a:extLst>
                </a:gridCol>
                <a:gridCol w="903111">
                  <a:extLst>
                    <a:ext uri="{9D8B030D-6E8A-4147-A177-3AD203B41FA5}">
                      <a16:colId xmlns:a16="http://schemas.microsoft.com/office/drawing/2014/main" val="20005"/>
                    </a:ext>
                  </a:extLst>
                </a:gridCol>
                <a:gridCol w="903111">
                  <a:extLst>
                    <a:ext uri="{9D8B030D-6E8A-4147-A177-3AD203B41FA5}">
                      <a16:colId xmlns:a16="http://schemas.microsoft.com/office/drawing/2014/main" val="20006"/>
                    </a:ext>
                  </a:extLst>
                </a:gridCol>
                <a:gridCol w="903111">
                  <a:extLst>
                    <a:ext uri="{9D8B030D-6E8A-4147-A177-3AD203B41FA5}">
                      <a16:colId xmlns:a16="http://schemas.microsoft.com/office/drawing/2014/main" val="20007"/>
                    </a:ext>
                  </a:extLst>
                </a:gridCol>
                <a:gridCol w="903111">
                  <a:extLst>
                    <a:ext uri="{9D8B030D-6E8A-4147-A177-3AD203B41FA5}">
                      <a16:colId xmlns:a16="http://schemas.microsoft.com/office/drawing/2014/main" val="20008"/>
                    </a:ext>
                  </a:extLst>
                </a:gridCol>
              </a:tblGrid>
              <a:tr h="494453">
                <a:tc>
                  <a:txBody>
                    <a:bodyPr/>
                    <a:lstStyle/>
                    <a:p>
                      <a:endParaRPr lang="en-US" sz="1900" dirty="0"/>
                    </a:p>
                  </a:txBody>
                  <a:tcPr marL="121920" marR="121920" marT="60960" marB="60960">
                    <a:lnL w="12700" cap="flat" cmpd="sng" algn="ctr">
                      <a:no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B8F9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cs typeface="Alternate Gothic W01 No 2"/>
                        </a:rPr>
                        <a:t>9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lnTlToBr w="12700" cmpd="sng">
                      <a:noFill/>
                      <a:prstDash val="solid"/>
                    </a:lnTlToBr>
                    <a:lnBlToTr w="12700" cmpd="sng">
                      <a:noFill/>
                      <a:prstDash val="solid"/>
                    </a:lnBlToTr>
                    <a:solidFill>
                      <a:schemeClr val="bg2">
                        <a:lumMod val="90000"/>
                        <a:lumOff val="10000"/>
                      </a:schemeClr>
                    </a:solidFill>
                  </a:tcPr>
                </a:tc>
                <a:tc>
                  <a:txBody>
                    <a:bodyPr/>
                    <a:lstStyle/>
                    <a:p>
                      <a:pPr algn="ctr"/>
                      <a:r>
                        <a:rPr lang="en-US" sz="1600" dirty="0">
                          <a:solidFill>
                            <a:schemeClr val="tx1"/>
                          </a:solidFill>
                          <a:latin typeface="+mn-lt"/>
                          <a:cs typeface="Alternate Gothic W01 No 2"/>
                        </a:rPr>
                        <a:t>10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11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12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2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3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4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extLst>
                  <a:ext uri="{0D108BD9-81ED-4DB2-BD59-A6C34878D82A}">
                    <a16:rowId xmlns:a16="http://schemas.microsoft.com/office/drawing/2014/main" val="10000"/>
                  </a:ext>
                </a:extLst>
              </a:tr>
              <a:tr h="494453">
                <a:tc>
                  <a:txBody>
                    <a:bodyPr/>
                    <a:lstStyle/>
                    <a:p>
                      <a:pPr algn="ctr"/>
                      <a:r>
                        <a:rPr lang="en-US" sz="1600" dirty="0">
                          <a:latin typeface="+mn-lt"/>
                          <a:cs typeface="Alternate Gothic W01 No 2"/>
                        </a:rPr>
                        <a:t>Day 1</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1"/>
                  </a:ext>
                </a:extLst>
              </a:tr>
              <a:tr h="494453">
                <a:tc>
                  <a:txBody>
                    <a:bodyPr/>
                    <a:lstStyle/>
                    <a:p>
                      <a:pPr algn="ctr"/>
                      <a:r>
                        <a:rPr lang="en-US" sz="1600" dirty="0">
                          <a:latin typeface="+mn-lt"/>
                          <a:cs typeface="Alternate Gothic W01 No 2"/>
                        </a:rPr>
                        <a:t>Day 2</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2"/>
                  </a:ext>
                </a:extLst>
              </a:tr>
              <a:tr h="494453">
                <a:tc>
                  <a:txBody>
                    <a:bodyPr/>
                    <a:lstStyle/>
                    <a:p>
                      <a:pPr algn="ctr"/>
                      <a:r>
                        <a:rPr lang="en-US" sz="1600" dirty="0">
                          <a:latin typeface="+mn-lt"/>
                          <a:cs typeface="Alternate Gothic W01 No 2"/>
                        </a:rPr>
                        <a:t>Day 3</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3"/>
                  </a:ext>
                </a:extLst>
              </a:tr>
              <a:tr h="494453">
                <a:tc>
                  <a:txBody>
                    <a:bodyPr/>
                    <a:lstStyle/>
                    <a:p>
                      <a:pPr algn="ctr"/>
                      <a:r>
                        <a:rPr lang="en-US" sz="1600" dirty="0">
                          <a:latin typeface="+mn-lt"/>
                          <a:cs typeface="Alternate Gothic W01 No 2"/>
                        </a:rPr>
                        <a:t>Day</a:t>
                      </a:r>
                      <a:r>
                        <a:rPr lang="en-US" sz="1600" baseline="0" dirty="0">
                          <a:latin typeface="+mn-lt"/>
                          <a:cs typeface="Alternate Gothic W01 No 2"/>
                        </a:rPr>
                        <a:t> 4</a:t>
                      </a:r>
                      <a:endParaRPr lang="en-US" sz="1600" dirty="0">
                        <a:latin typeface="+mn-lt"/>
                        <a:cs typeface="Alternate Gothic W01 No 2"/>
                      </a:endParaRP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4"/>
                  </a:ext>
                </a:extLst>
              </a:tr>
              <a:tr h="494453">
                <a:tc>
                  <a:txBody>
                    <a:bodyPr/>
                    <a:lstStyle/>
                    <a:p>
                      <a:pPr algn="ctr"/>
                      <a:r>
                        <a:rPr lang="en-US" sz="1600" dirty="0">
                          <a:latin typeface="+mn-lt"/>
                          <a:cs typeface="Alternate Gothic W01 No 2"/>
                        </a:rPr>
                        <a:t>Day 5</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5"/>
                  </a:ext>
                </a:extLst>
              </a:tr>
              <a:tr h="494453">
                <a:tc>
                  <a:txBody>
                    <a:bodyPr/>
                    <a:lstStyle/>
                    <a:p>
                      <a:pPr algn="ctr"/>
                      <a:r>
                        <a:rPr lang="en-US" sz="1600" dirty="0">
                          <a:latin typeface="+mn-lt"/>
                          <a:cs typeface="Alternate Gothic W01 No 2"/>
                        </a:rPr>
                        <a:t>Day 6</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6"/>
                  </a:ext>
                </a:extLst>
              </a:tr>
              <a:tr h="494453">
                <a:tc>
                  <a:txBody>
                    <a:bodyPr/>
                    <a:lstStyle/>
                    <a:p>
                      <a:pPr algn="ctr"/>
                      <a:r>
                        <a:rPr lang="en-US" sz="1600" dirty="0">
                          <a:latin typeface="+mn-lt"/>
                          <a:cs typeface="Alternate Gothic W01 No 2"/>
                        </a:rPr>
                        <a:t>Day 7</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7"/>
                  </a:ext>
                </a:extLst>
              </a:tr>
              <a:tr h="494453">
                <a:tc>
                  <a:txBody>
                    <a:bodyPr/>
                    <a:lstStyle/>
                    <a:p>
                      <a:pPr algn="ctr"/>
                      <a:r>
                        <a:rPr lang="en-US" sz="1600" dirty="0">
                          <a:latin typeface="+mn-lt"/>
                          <a:cs typeface="Alternate Gothic W01 No 2"/>
                        </a:rPr>
                        <a:t>Day 8</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8"/>
                  </a:ext>
                </a:extLst>
              </a:tr>
              <a:tr h="494453">
                <a:tc>
                  <a:txBody>
                    <a:bodyPr/>
                    <a:lstStyle/>
                    <a:p>
                      <a:pPr algn="ctr"/>
                      <a:r>
                        <a:rPr lang="en-US" sz="1600" dirty="0">
                          <a:latin typeface="+mn-lt"/>
                          <a:cs typeface="Alternate Gothic W01 No 2"/>
                        </a:rPr>
                        <a:t>Day 9</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09"/>
                  </a:ext>
                </a:extLst>
              </a:tr>
              <a:tr h="494453">
                <a:tc>
                  <a:txBody>
                    <a:bodyPr/>
                    <a:lstStyle/>
                    <a:p>
                      <a:pPr algn="ctr"/>
                      <a:r>
                        <a:rPr lang="en-US" sz="1600" dirty="0">
                          <a:latin typeface="+mn-lt"/>
                          <a:cs typeface="Alternate Gothic W01 No 2"/>
                        </a:rPr>
                        <a:t>Day 10</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10"/>
                  </a:ext>
                </a:extLst>
              </a:tr>
              <a:tr h="494453">
                <a:tc>
                  <a:txBody>
                    <a:bodyPr/>
                    <a:lstStyle/>
                    <a:p>
                      <a:pPr algn="ctr"/>
                      <a:r>
                        <a:rPr lang="en-US" sz="1600" dirty="0">
                          <a:latin typeface="+mn-lt"/>
                          <a:cs typeface="Alternate Gothic W01 No 2"/>
                        </a:rPr>
                        <a:t>Other</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grpSp>
        <p:nvGrpSpPr>
          <p:cNvPr id="4" name="Group 3"/>
          <p:cNvGrpSpPr/>
          <p:nvPr/>
        </p:nvGrpSpPr>
        <p:grpSpPr>
          <a:xfrm>
            <a:off x="2454017" y="1118809"/>
            <a:ext cx="6684772" cy="5094801"/>
            <a:chOff x="1653956" y="2375871"/>
            <a:chExt cx="5013579" cy="3821101"/>
          </a:xfrm>
        </p:grpSpPr>
        <p:sp>
          <p:nvSpPr>
            <p:cNvPr id="5" name="Rectangle 4"/>
            <p:cNvSpPr/>
            <p:nvPr/>
          </p:nvSpPr>
          <p:spPr>
            <a:xfrm>
              <a:off x="4499060" y="5704279"/>
              <a:ext cx="1084228" cy="1313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6" name="Rectangle 5"/>
            <p:cNvSpPr/>
            <p:nvPr/>
          </p:nvSpPr>
          <p:spPr>
            <a:xfrm>
              <a:off x="1685066" y="2375871"/>
              <a:ext cx="2234182" cy="1313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7" name="Rectangle 6"/>
            <p:cNvSpPr/>
            <p:nvPr/>
          </p:nvSpPr>
          <p:spPr>
            <a:xfrm>
              <a:off x="1653956" y="6065588"/>
              <a:ext cx="5013579" cy="1313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8" name="Rectangle 7"/>
            <p:cNvSpPr/>
            <p:nvPr/>
          </p:nvSpPr>
          <p:spPr>
            <a:xfrm>
              <a:off x="5659919" y="5704279"/>
              <a:ext cx="962109" cy="1313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9" name="Rectangle 8"/>
            <p:cNvSpPr/>
            <p:nvPr/>
          </p:nvSpPr>
          <p:spPr>
            <a:xfrm>
              <a:off x="1685066" y="2714400"/>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0" name="Rectangle 9"/>
            <p:cNvSpPr/>
            <p:nvPr/>
          </p:nvSpPr>
          <p:spPr>
            <a:xfrm>
              <a:off x="1683332" y="3103066"/>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1" name="Rectangle 10"/>
            <p:cNvSpPr/>
            <p:nvPr/>
          </p:nvSpPr>
          <p:spPr>
            <a:xfrm>
              <a:off x="1686800" y="3477768"/>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2" name="Rectangle 11"/>
            <p:cNvSpPr/>
            <p:nvPr/>
          </p:nvSpPr>
          <p:spPr>
            <a:xfrm>
              <a:off x="1685066" y="3844536"/>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3" name="Rectangle 12"/>
            <p:cNvSpPr/>
            <p:nvPr/>
          </p:nvSpPr>
          <p:spPr>
            <a:xfrm>
              <a:off x="1681598" y="4210890"/>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4" name="Rectangle 13"/>
            <p:cNvSpPr/>
            <p:nvPr/>
          </p:nvSpPr>
          <p:spPr>
            <a:xfrm>
              <a:off x="1679864" y="4599556"/>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5" name="Rectangle 14"/>
            <p:cNvSpPr/>
            <p:nvPr/>
          </p:nvSpPr>
          <p:spPr>
            <a:xfrm>
              <a:off x="1683332" y="4974258"/>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6" name="Rectangle 15"/>
            <p:cNvSpPr/>
            <p:nvPr/>
          </p:nvSpPr>
          <p:spPr>
            <a:xfrm>
              <a:off x="1681598" y="5341026"/>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17" name="Rectangle 16"/>
            <p:cNvSpPr/>
            <p:nvPr/>
          </p:nvSpPr>
          <p:spPr>
            <a:xfrm>
              <a:off x="1686800" y="5691566"/>
              <a:ext cx="154134" cy="1440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grpSp>
      <p:grpSp>
        <p:nvGrpSpPr>
          <p:cNvPr id="18" name="Group 17"/>
          <p:cNvGrpSpPr/>
          <p:nvPr/>
        </p:nvGrpSpPr>
        <p:grpSpPr>
          <a:xfrm>
            <a:off x="9586716" y="5040081"/>
            <a:ext cx="2231949" cy="1395883"/>
            <a:chOff x="7180766" y="2290037"/>
            <a:chExt cx="1673962" cy="1046912"/>
          </a:xfrm>
        </p:grpSpPr>
        <p:sp>
          <p:nvSpPr>
            <p:cNvPr id="19" name="TextBox 18"/>
            <p:cNvSpPr txBox="1"/>
            <p:nvPr/>
          </p:nvSpPr>
          <p:spPr>
            <a:xfrm>
              <a:off x="7465694" y="2290037"/>
              <a:ext cx="1389034" cy="276999"/>
            </a:xfrm>
            <a:prstGeom prst="rect">
              <a:avLst/>
            </a:prstGeom>
            <a:noFill/>
          </p:spPr>
          <p:txBody>
            <a:bodyPr wrap="none" rtlCol="0">
              <a:spAutoFit/>
            </a:bodyPr>
            <a:lstStyle/>
            <a:p>
              <a:pPr defTabSz="1219170"/>
              <a:r>
                <a:rPr lang="en-US" dirty="0">
                  <a:solidFill>
                    <a:srgbClr val="FFFFFF"/>
                  </a:solidFill>
                </a:rPr>
                <a:t>Iteration Planning</a:t>
              </a:r>
            </a:p>
          </p:txBody>
        </p:sp>
        <p:sp>
          <p:nvSpPr>
            <p:cNvPr id="20" name="Rectangle 19"/>
            <p:cNvSpPr/>
            <p:nvPr/>
          </p:nvSpPr>
          <p:spPr>
            <a:xfrm>
              <a:off x="7181638" y="2375871"/>
              <a:ext cx="306533" cy="1313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1" name="Rectangle 20"/>
            <p:cNvSpPr/>
            <p:nvPr/>
          </p:nvSpPr>
          <p:spPr>
            <a:xfrm>
              <a:off x="7180766" y="2572067"/>
              <a:ext cx="306533" cy="1313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2" name="Rectangle 21"/>
            <p:cNvSpPr/>
            <p:nvPr/>
          </p:nvSpPr>
          <p:spPr>
            <a:xfrm>
              <a:off x="7182511" y="2766501"/>
              <a:ext cx="306533" cy="1313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3" name="Rectangle 22"/>
            <p:cNvSpPr/>
            <p:nvPr/>
          </p:nvSpPr>
          <p:spPr>
            <a:xfrm>
              <a:off x="7181639" y="2962697"/>
              <a:ext cx="306533" cy="1313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4" name="Rectangle 23"/>
            <p:cNvSpPr/>
            <p:nvPr/>
          </p:nvSpPr>
          <p:spPr>
            <a:xfrm>
              <a:off x="7183383" y="3152149"/>
              <a:ext cx="306533" cy="1313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5" name="Rectangle 24"/>
            <p:cNvSpPr/>
            <p:nvPr/>
          </p:nvSpPr>
          <p:spPr>
            <a:xfrm>
              <a:off x="7470456" y="2483931"/>
              <a:ext cx="774780" cy="276999"/>
            </a:xfrm>
            <a:prstGeom prst="rect">
              <a:avLst/>
            </a:prstGeom>
          </p:spPr>
          <p:txBody>
            <a:bodyPr wrap="none">
              <a:spAutoFit/>
            </a:bodyPr>
            <a:lstStyle/>
            <a:p>
              <a:pPr defTabSz="1219170"/>
              <a:r>
                <a:rPr lang="en-US" dirty="0">
                  <a:solidFill>
                    <a:srgbClr val="FFFFFF"/>
                  </a:solidFill>
                </a:rPr>
                <a:t>Stand-up</a:t>
              </a:r>
            </a:p>
          </p:txBody>
        </p:sp>
        <p:sp>
          <p:nvSpPr>
            <p:cNvPr id="26" name="Rectangle 25"/>
            <p:cNvSpPr/>
            <p:nvPr/>
          </p:nvSpPr>
          <p:spPr>
            <a:xfrm>
              <a:off x="7475164" y="2683041"/>
              <a:ext cx="561692" cy="276999"/>
            </a:xfrm>
            <a:prstGeom prst="rect">
              <a:avLst/>
            </a:prstGeom>
          </p:spPr>
          <p:txBody>
            <a:bodyPr wrap="none">
              <a:spAutoFit/>
            </a:bodyPr>
            <a:lstStyle/>
            <a:p>
              <a:pPr defTabSz="1219170"/>
              <a:r>
                <a:rPr lang="en-US" dirty="0">
                  <a:solidFill>
                    <a:srgbClr val="FFFFFF"/>
                  </a:solidFill>
                </a:rPr>
                <a:t>Demo</a:t>
              </a:r>
            </a:p>
          </p:txBody>
        </p:sp>
        <p:sp>
          <p:nvSpPr>
            <p:cNvPr id="27" name="Rectangle 26"/>
            <p:cNvSpPr/>
            <p:nvPr/>
          </p:nvSpPr>
          <p:spPr>
            <a:xfrm>
              <a:off x="7475440" y="2872612"/>
              <a:ext cx="1100301" cy="276999"/>
            </a:xfrm>
            <a:prstGeom prst="rect">
              <a:avLst/>
            </a:prstGeom>
          </p:spPr>
          <p:txBody>
            <a:bodyPr wrap="none">
              <a:spAutoFit/>
            </a:bodyPr>
            <a:lstStyle/>
            <a:p>
              <a:pPr defTabSz="1219170"/>
              <a:r>
                <a:rPr lang="en-US" dirty="0">
                  <a:solidFill>
                    <a:srgbClr val="FFFFFF"/>
                  </a:solidFill>
                </a:rPr>
                <a:t>Retrospective</a:t>
              </a:r>
            </a:p>
          </p:txBody>
        </p:sp>
        <p:sp>
          <p:nvSpPr>
            <p:cNvPr id="28" name="Rectangle 27"/>
            <p:cNvSpPr/>
            <p:nvPr/>
          </p:nvSpPr>
          <p:spPr>
            <a:xfrm>
              <a:off x="7476915" y="3059950"/>
              <a:ext cx="1325700" cy="276999"/>
            </a:xfrm>
            <a:prstGeom prst="rect">
              <a:avLst/>
            </a:prstGeom>
          </p:spPr>
          <p:txBody>
            <a:bodyPr wrap="none">
              <a:spAutoFit/>
            </a:bodyPr>
            <a:lstStyle/>
            <a:p>
              <a:pPr defTabSz="1219170"/>
              <a:r>
                <a:rPr lang="en-US" dirty="0">
                  <a:solidFill>
                    <a:srgbClr val="FFFFFF"/>
                  </a:solidFill>
                </a:rPr>
                <a:t>Release Planning</a:t>
              </a:r>
            </a:p>
          </p:txBody>
        </p:sp>
      </p:grpSp>
      <p:sp>
        <p:nvSpPr>
          <p:cNvPr id="32" name="Rectangle 31"/>
          <p:cNvSpPr/>
          <p:nvPr/>
        </p:nvSpPr>
        <p:spPr>
          <a:xfrm rot="16200000">
            <a:off x="-2492513" y="3242680"/>
            <a:ext cx="6006983" cy="461665"/>
          </a:xfrm>
          <a:prstGeom prst="rect">
            <a:avLst/>
          </a:prstGeom>
        </p:spPr>
        <p:txBody>
          <a:bodyPr wrap="square">
            <a:spAutoFit/>
          </a:bodyPr>
          <a:lstStyle/>
          <a:p>
            <a:pPr algn="ctr" defTabSz="1219170"/>
            <a:r>
              <a:rPr lang="en-US" sz="2400" dirty="0">
                <a:solidFill>
                  <a:srgbClr val="FFFFFF"/>
                </a:solidFill>
                <a:cs typeface="Alternate Gothic W01 No 2"/>
              </a:rPr>
              <a:t>A Typical 2-Week Iteration for a Team</a:t>
            </a:r>
            <a:endParaRPr lang="en-US" sz="3200" dirty="0">
              <a:solidFill>
                <a:srgbClr val="FFFFFF"/>
              </a:solidFill>
              <a:cs typeface="Alternate Gothic W01 No 2"/>
            </a:endParaRPr>
          </a:p>
        </p:txBody>
      </p:sp>
      <p:sp>
        <p:nvSpPr>
          <p:cNvPr id="31" name="TextBox 30"/>
          <p:cNvSpPr txBox="1"/>
          <p:nvPr/>
        </p:nvSpPr>
        <p:spPr>
          <a:xfrm>
            <a:off x="10251186" y="1193804"/>
            <a:ext cx="1124027" cy="714939"/>
          </a:xfrm>
          <a:prstGeom prst="rect">
            <a:avLst/>
          </a:prstGeom>
          <a:noFill/>
        </p:spPr>
        <p:txBody>
          <a:bodyPr wrap="none" rtlCol="0">
            <a:spAutoFit/>
          </a:bodyPr>
          <a:lstStyle/>
          <a:p>
            <a:pPr algn="ctr" defTabSz="1219170">
              <a:lnSpc>
                <a:spcPct val="70000"/>
              </a:lnSpc>
            </a:pPr>
            <a:r>
              <a:rPr lang="en-US" sz="2800" b="1" dirty="0">
                <a:solidFill>
                  <a:srgbClr val="ED3029"/>
                </a:solidFill>
                <a:cs typeface="Alternate Gothic W01 No 2"/>
              </a:rPr>
              <a:t>BEING</a:t>
            </a:r>
          </a:p>
          <a:p>
            <a:pPr algn="ctr" defTabSz="1219170">
              <a:lnSpc>
                <a:spcPct val="70000"/>
              </a:lnSpc>
            </a:pPr>
            <a:r>
              <a:rPr lang="en-US" sz="2800" dirty="0">
                <a:solidFill>
                  <a:srgbClr val="FFFFFF"/>
                </a:solidFill>
                <a:cs typeface="Alternate Gothic W01 No 2"/>
              </a:rPr>
              <a:t>AGILE</a:t>
            </a:r>
          </a:p>
        </p:txBody>
      </p:sp>
      <p:sp>
        <p:nvSpPr>
          <p:cNvPr id="33" name="TextBox 32"/>
          <p:cNvSpPr txBox="1"/>
          <p:nvPr/>
        </p:nvSpPr>
        <p:spPr>
          <a:xfrm>
            <a:off x="10249584" y="3184045"/>
            <a:ext cx="1215397" cy="714939"/>
          </a:xfrm>
          <a:prstGeom prst="rect">
            <a:avLst/>
          </a:prstGeom>
          <a:noFill/>
        </p:spPr>
        <p:txBody>
          <a:bodyPr wrap="none" rtlCol="0">
            <a:spAutoFit/>
          </a:bodyPr>
          <a:lstStyle/>
          <a:p>
            <a:pPr algn="ctr" defTabSz="1219170">
              <a:lnSpc>
                <a:spcPct val="70000"/>
              </a:lnSpc>
            </a:pPr>
            <a:r>
              <a:rPr lang="en-US" sz="2800" b="1" dirty="0">
                <a:solidFill>
                  <a:srgbClr val="ED3029"/>
                </a:solidFill>
                <a:cs typeface="Alternate Gothic W01 No 2"/>
              </a:rPr>
              <a:t>DOING</a:t>
            </a:r>
          </a:p>
          <a:p>
            <a:pPr algn="ctr" defTabSz="1219170">
              <a:lnSpc>
                <a:spcPct val="70000"/>
              </a:lnSpc>
            </a:pPr>
            <a:r>
              <a:rPr lang="en-US" sz="2800" dirty="0">
                <a:solidFill>
                  <a:srgbClr val="FFFFFF"/>
                </a:solidFill>
                <a:cs typeface="Alternate Gothic W01 No 2"/>
              </a:rPr>
              <a:t>AGILE</a:t>
            </a:r>
          </a:p>
        </p:txBody>
      </p:sp>
      <p:sp>
        <p:nvSpPr>
          <p:cNvPr id="34" name="TextBox 33"/>
          <p:cNvSpPr txBox="1"/>
          <p:nvPr/>
        </p:nvSpPr>
        <p:spPr>
          <a:xfrm>
            <a:off x="10625675" y="2367004"/>
            <a:ext cx="420563" cy="298672"/>
          </a:xfrm>
          <a:prstGeom prst="rect">
            <a:avLst/>
          </a:prstGeom>
          <a:noFill/>
        </p:spPr>
        <p:txBody>
          <a:bodyPr wrap="none" rtlCol="0">
            <a:spAutoFit/>
          </a:bodyPr>
          <a:lstStyle/>
          <a:p>
            <a:pPr algn="ctr" defTabSz="1219170">
              <a:lnSpc>
                <a:spcPct val="70000"/>
              </a:lnSpc>
            </a:pPr>
            <a:r>
              <a:rPr lang="en-US" dirty="0">
                <a:solidFill>
                  <a:srgbClr val="ED3029"/>
                </a:solidFill>
                <a:cs typeface="Alternate Gothic W01 No 2"/>
              </a:rPr>
              <a:t>VS</a:t>
            </a:r>
            <a:endParaRPr lang="en-US" dirty="0">
              <a:solidFill>
                <a:srgbClr val="FFFFFF"/>
              </a:solidFill>
              <a:cs typeface="Alternate Gothic W01 No 2"/>
            </a:endParaRPr>
          </a:p>
        </p:txBody>
      </p:sp>
      <p:sp>
        <p:nvSpPr>
          <p:cNvPr id="35" name="TextBox 34">
            <a:extLst>
              <a:ext uri="{FF2B5EF4-FFF2-40B4-BE49-F238E27FC236}">
                <a16:creationId xmlns:a16="http://schemas.microsoft.com/office/drawing/2014/main" id="{6EC52F76-E7DD-1B48-AD83-A57E4C37A222}"/>
              </a:ext>
            </a:extLst>
          </p:cNvPr>
          <p:cNvSpPr txBox="1"/>
          <p:nvPr/>
        </p:nvSpPr>
        <p:spPr>
          <a:xfrm>
            <a:off x="7536294" y="6597084"/>
            <a:ext cx="4664364" cy="261610"/>
          </a:xfrm>
          <a:prstGeom prst="rect">
            <a:avLst/>
          </a:prstGeom>
          <a:noFill/>
        </p:spPr>
        <p:txBody>
          <a:bodyPr wrap="square" rtlCol="0">
            <a:spAutoFit/>
          </a:bodyPr>
          <a:lstStyle/>
          <a:p>
            <a:pPr algn="r"/>
            <a:r>
              <a:rPr lang="en-US" sz="1050" dirty="0"/>
              <a:t>Visualization attributed to Ahmed Sidky, </a:t>
            </a:r>
            <a:r>
              <a:rPr lang="en-US" sz="1050" dirty="0" err="1"/>
              <a:t>ICAgile</a:t>
            </a:r>
            <a:r>
              <a:rPr lang="en-US" sz="1050" dirty="0"/>
              <a:t> and Riot Games</a:t>
            </a:r>
          </a:p>
        </p:txBody>
      </p:sp>
    </p:spTree>
    <p:extLst>
      <p:ext uri="{BB962C8B-B14F-4D97-AF65-F5344CB8AC3E}">
        <p14:creationId xmlns:p14="http://schemas.microsoft.com/office/powerpoint/2010/main" val="136772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39072316"/>
              </p:ext>
            </p:extLst>
          </p:nvPr>
        </p:nvGraphicFramePr>
        <p:xfrm>
          <a:off x="1200577" y="455968"/>
          <a:ext cx="8127999" cy="5933436"/>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20000"/>
                    </a:ext>
                  </a:extLst>
                </a:gridCol>
                <a:gridCol w="903111">
                  <a:extLst>
                    <a:ext uri="{9D8B030D-6E8A-4147-A177-3AD203B41FA5}">
                      <a16:colId xmlns:a16="http://schemas.microsoft.com/office/drawing/2014/main" val="20001"/>
                    </a:ext>
                  </a:extLst>
                </a:gridCol>
                <a:gridCol w="903111">
                  <a:extLst>
                    <a:ext uri="{9D8B030D-6E8A-4147-A177-3AD203B41FA5}">
                      <a16:colId xmlns:a16="http://schemas.microsoft.com/office/drawing/2014/main" val="20002"/>
                    </a:ext>
                  </a:extLst>
                </a:gridCol>
                <a:gridCol w="903111">
                  <a:extLst>
                    <a:ext uri="{9D8B030D-6E8A-4147-A177-3AD203B41FA5}">
                      <a16:colId xmlns:a16="http://schemas.microsoft.com/office/drawing/2014/main" val="20003"/>
                    </a:ext>
                  </a:extLst>
                </a:gridCol>
                <a:gridCol w="903111">
                  <a:extLst>
                    <a:ext uri="{9D8B030D-6E8A-4147-A177-3AD203B41FA5}">
                      <a16:colId xmlns:a16="http://schemas.microsoft.com/office/drawing/2014/main" val="20004"/>
                    </a:ext>
                  </a:extLst>
                </a:gridCol>
                <a:gridCol w="903111">
                  <a:extLst>
                    <a:ext uri="{9D8B030D-6E8A-4147-A177-3AD203B41FA5}">
                      <a16:colId xmlns:a16="http://schemas.microsoft.com/office/drawing/2014/main" val="20005"/>
                    </a:ext>
                  </a:extLst>
                </a:gridCol>
                <a:gridCol w="903111">
                  <a:extLst>
                    <a:ext uri="{9D8B030D-6E8A-4147-A177-3AD203B41FA5}">
                      <a16:colId xmlns:a16="http://schemas.microsoft.com/office/drawing/2014/main" val="20006"/>
                    </a:ext>
                  </a:extLst>
                </a:gridCol>
                <a:gridCol w="903111">
                  <a:extLst>
                    <a:ext uri="{9D8B030D-6E8A-4147-A177-3AD203B41FA5}">
                      <a16:colId xmlns:a16="http://schemas.microsoft.com/office/drawing/2014/main" val="20007"/>
                    </a:ext>
                  </a:extLst>
                </a:gridCol>
                <a:gridCol w="903111">
                  <a:extLst>
                    <a:ext uri="{9D8B030D-6E8A-4147-A177-3AD203B41FA5}">
                      <a16:colId xmlns:a16="http://schemas.microsoft.com/office/drawing/2014/main" val="20008"/>
                    </a:ext>
                  </a:extLst>
                </a:gridCol>
              </a:tblGrid>
              <a:tr h="494453">
                <a:tc>
                  <a:txBody>
                    <a:bodyPr/>
                    <a:lstStyle/>
                    <a:p>
                      <a:endParaRPr lang="en-US" sz="1900" dirty="0"/>
                    </a:p>
                  </a:txBody>
                  <a:tcPr marL="121920" marR="121920" marT="60960" marB="60960">
                    <a:lnL w="12700" cap="flat" cmpd="sng" algn="ctr">
                      <a:no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B8F92"/>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cs typeface="Alternate Gothic W01 No 2"/>
                        </a:rPr>
                        <a:t>9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10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11 AM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12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1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2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3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bg2">
                        <a:lumMod val="90000"/>
                        <a:lumOff val="10000"/>
                      </a:schemeClr>
                    </a:solidFill>
                  </a:tcPr>
                </a:tc>
                <a:tc>
                  <a:txBody>
                    <a:bodyPr/>
                    <a:lstStyle/>
                    <a:p>
                      <a:pPr algn="ctr"/>
                      <a:r>
                        <a:rPr lang="en-US" sz="1600" dirty="0">
                          <a:solidFill>
                            <a:schemeClr val="tx1"/>
                          </a:solidFill>
                          <a:latin typeface="+mn-lt"/>
                          <a:cs typeface="Alternate Gothic W01 No 2"/>
                        </a:rPr>
                        <a:t>4 PM</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bg2">
                        <a:lumMod val="90000"/>
                        <a:lumOff val="10000"/>
                      </a:schemeClr>
                    </a:solidFill>
                  </a:tcPr>
                </a:tc>
                <a:extLst>
                  <a:ext uri="{0D108BD9-81ED-4DB2-BD59-A6C34878D82A}">
                    <a16:rowId xmlns:a16="http://schemas.microsoft.com/office/drawing/2014/main" val="10000"/>
                  </a:ext>
                </a:extLst>
              </a:tr>
              <a:tr h="494453">
                <a:tc>
                  <a:txBody>
                    <a:bodyPr/>
                    <a:lstStyle/>
                    <a:p>
                      <a:pPr algn="ctr"/>
                      <a:r>
                        <a:rPr lang="en-US" sz="1600" dirty="0">
                          <a:latin typeface="+mn-lt"/>
                          <a:cs typeface="Alternate Gothic W01 No 2"/>
                        </a:rPr>
                        <a:t>Day 1</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494453">
                <a:tc>
                  <a:txBody>
                    <a:bodyPr/>
                    <a:lstStyle/>
                    <a:p>
                      <a:pPr algn="ctr"/>
                      <a:r>
                        <a:rPr lang="en-US" sz="1600" dirty="0">
                          <a:latin typeface="+mn-lt"/>
                          <a:cs typeface="Alternate Gothic W01 No 2"/>
                        </a:rPr>
                        <a:t>Day 2</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494453">
                <a:tc>
                  <a:txBody>
                    <a:bodyPr/>
                    <a:lstStyle/>
                    <a:p>
                      <a:pPr algn="ctr"/>
                      <a:r>
                        <a:rPr lang="en-US" sz="1600" dirty="0">
                          <a:latin typeface="+mn-lt"/>
                          <a:cs typeface="Alternate Gothic W01 No 2"/>
                        </a:rPr>
                        <a:t>Day 3</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494453">
                <a:tc>
                  <a:txBody>
                    <a:bodyPr/>
                    <a:lstStyle/>
                    <a:p>
                      <a:pPr algn="ctr"/>
                      <a:r>
                        <a:rPr lang="en-US" sz="1600" dirty="0">
                          <a:latin typeface="+mn-lt"/>
                          <a:cs typeface="Alternate Gothic W01 No 2"/>
                        </a:rPr>
                        <a:t>Day</a:t>
                      </a:r>
                      <a:r>
                        <a:rPr lang="en-US" sz="1600" baseline="0" dirty="0">
                          <a:latin typeface="+mn-lt"/>
                          <a:cs typeface="Alternate Gothic W01 No 2"/>
                        </a:rPr>
                        <a:t> 4</a:t>
                      </a:r>
                      <a:endParaRPr lang="en-US" sz="1600" dirty="0">
                        <a:latin typeface="+mn-lt"/>
                        <a:cs typeface="Alternate Gothic W01 No 2"/>
                      </a:endParaRP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494453">
                <a:tc>
                  <a:txBody>
                    <a:bodyPr/>
                    <a:lstStyle/>
                    <a:p>
                      <a:pPr algn="ctr"/>
                      <a:r>
                        <a:rPr lang="en-US" sz="1600" dirty="0">
                          <a:latin typeface="+mn-lt"/>
                          <a:cs typeface="Alternate Gothic W01 No 2"/>
                        </a:rPr>
                        <a:t>Day 5</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5"/>
                  </a:ext>
                </a:extLst>
              </a:tr>
              <a:tr h="494453">
                <a:tc>
                  <a:txBody>
                    <a:bodyPr/>
                    <a:lstStyle/>
                    <a:p>
                      <a:pPr algn="ctr"/>
                      <a:r>
                        <a:rPr lang="en-US" sz="1600" dirty="0">
                          <a:latin typeface="+mn-lt"/>
                          <a:cs typeface="Alternate Gothic W01 No 2"/>
                        </a:rPr>
                        <a:t>Day 6</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r h="494453">
                <a:tc>
                  <a:txBody>
                    <a:bodyPr/>
                    <a:lstStyle/>
                    <a:p>
                      <a:pPr algn="ctr"/>
                      <a:r>
                        <a:rPr lang="en-US" sz="1600" dirty="0">
                          <a:latin typeface="+mn-lt"/>
                          <a:cs typeface="Alternate Gothic W01 No 2"/>
                        </a:rPr>
                        <a:t>Day 7</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7"/>
                  </a:ext>
                </a:extLst>
              </a:tr>
              <a:tr h="494453">
                <a:tc>
                  <a:txBody>
                    <a:bodyPr/>
                    <a:lstStyle/>
                    <a:p>
                      <a:pPr algn="ctr"/>
                      <a:r>
                        <a:rPr lang="en-US" sz="1600" dirty="0">
                          <a:latin typeface="+mn-lt"/>
                          <a:cs typeface="Alternate Gothic W01 No 2"/>
                        </a:rPr>
                        <a:t>Day 8</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8"/>
                  </a:ext>
                </a:extLst>
              </a:tr>
              <a:tr h="494453">
                <a:tc>
                  <a:txBody>
                    <a:bodyPr/>
                    <a:lstStyle/>
                    <a:p>
                      <a:pPr algn="ctr"/>
                      <a:r>
                        <a:rPr lang="en-US" sz="1600" dirty="0">
                          <a:latin typeface="+mn-lt"/>
                          <a:cs typeface="Alternate Gothic W01 No 2"/>
                        </a:rPr>
                        <a:t>Day 9</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accent5">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accent5">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9"/>
                  </a:ext>
                </a:extLst>
              </a:tr>
              <a:tr h="494453">
                <a:tc>
                  <a:txBody>
                    <a:bodyPr/>
                    <a:lstStyle/>
                    <a:p>
                      <a:pPr algn="ctr"/>
                      <a:r>
                        <a:rPr lang="en-US" sz="1600" dirty="0">
                          <a:latin typeface="+mn-lt"/>
                          <a:cs typeface="Alternate Gothic W01 No 2"/>
                        </a:rPr>
                        <a:t>Day 10</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B8D5F5"/>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38100" cap="flat" cmpd="sng" algn="ctr">
                      <a:solidFill>
                        <a:srgbClr val="1C1E20"/>
                      </a:solidFill>
                      <a:prstDash val="solid"/>
                      <a:round/>
                      <a:headEnd type="none" w="med" len="med"/>
                      <a:tailEnd type="none" w="med" len="med"/>
                    </a:lnR>
                    <a:lnT w="12700" cap="flat" cmpd="sng" algn="ctr">
                      <a:solidFill>
                        <a:srgbClr val="8B8F92"/>
                      </a:solidFill>
                      <a:prstDash val="solid"/>
                      <a:round/>
                      <a:headEnd type="none" w="med" len="med"/>
                      <a:tailEnd type="none" w="med" len="med"/>
                    </a:lnT>
                    <a:lnB w="38100" cap="flat" cmpd="sng" algn="ctr">
                      <a:solidFill>
                        <a:srgbClr val="1C1E20"/>
                      </a:solidFill>
                      <a:prstDash val="solid"/>
                      <a:round/>
                      <a:headEnd type="none" w="med" len="med"/>
                      <a:tailEnd type="none" w="med" len="med"/>
                    </a:lnB>
                    <a:solidFill>
                      <a:srgbClr val="B8D5F5"/>
                    </a:solidFill>
                  </a:tcPr>
                </a:tc>
                <a:tc>
                  <a:txBody>
                    <a:bodyPr/>
                    <a:lstStyle/>
                    <a:p>
                      <a:endParaRPr lang="en-US" sz="1900"/>
                    </a:p>
                  </a:txBody>
                  <a:tcPr marL="121920" marR="121920" marT="60960" marB="60960">
                    <a:lnL w="38100" cap="flat" cmpd="sng" algn="ctr">
                      <a:solidFill>
                        <a:srgbClr val="1C1E20"/>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FFF5DC"/>
                    </a:solidFill>
                  </a:tcPr>
                </a:tc>
                <a:extLst>
                  <a:ext uri="{0D108BD9-81ED-4DB2-BD59-A6C34878D82A}">
                    <a16:rowId xmlns:a16="http://schemas.microsoft.com/office/drawing/2014/main" val="10010"/>
                  </a:ext>
                </a:extLst>
              </a:tr>
              <a:tr h="494453">
                <a:tc>
                  <a:txBody>
                    <a:bodyPr/>
                    <a:lstStyle/>
                    <a:p>
                      <a:pPr algn="ctr"/>
                      <a:r>
                        <a:rPr lang="en-US" sz="1600" dirty="0">
                          <a:latin typeface="+mn-lt"/>
                          <a:cs typeface="Alternate Gothic W01 No 2"/>
                        </a:rPr>
                        <a:t>Other</a:t>
                      </a:r>
                    </a:p>
                  </a:txBody>
                  <a:tcPr marL="121920" marR="121920" marT="60960" marB="60960" anchor="ctr">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rgbClr val="313438"/>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38100" cap="flat" cmpd="sng" algn="ctr">
                      <a:solidFill>
                        <a:srgbClr val="1C1E20"/>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tc>
                  <a:txBody>
                    <a:bodyPr/>
                    <a:lstStyle/>
                    <a:p>
                      <a:endParaRPr lang="en-US" sz="1900" dirty="0"/>
                    </a:p>
                  </a:txBody>
                  <a:tcPr marL="121920" marR="121920" marT="60960" marB="60960">
                    <a:lnL w="12700" cap="flat" cmpd="sng" algn="ctr">
                      <a:solidFill>
                        <a:srgbClr val="8B8F92"/>
                      </a:solidFill>
                      <a:prstDash val="solid"/>
                      <a:round/>
                      <a:headEnd type="none" w="med" len="med"/>
                      <a:tailEnd type="none" w="med" len="med"/>
                    </a:lnL>
                    <a:lnR w="12700" cap="flat" cmpd="sng" algn="ctr">
                      <a:solidFill>
                        <a:srgbClr val="8B8F92"/>
                      </a:solidFill>
                      <a:prstDash val="solid"/>
                      <a:round/>
                      <a:headEnd type="none" w="med" len="med"/>
                      <a:tailEnd type="none" w="med" len="med"/>
                    </a:lnR>
                    <a:lnT w="12700" cap="flat" cmpd="sng" algn="ctr">
                      <a:solidFill>
                        <a:srgbClr val="8B8F92"/>
                      </a:solidFill>
                      <a:prstDash val="solid"/>
                      <a:round/>
                      <a:headEnd type="none" w="med" len="med"/>
                      <a:tailEnd type="none" w="med" len="med"/>
                    </a:lnT>
                    <a:lnB w="12700" cap="flat" cmpd="sng" algn="ctr">
                      <a:solidFill>
                        <a:srgbClr val="8B8F92"/>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bl>
          </a:graphicData>
        </a:graphic>
      </p:graphicFrame>
      <p:pic>
        <p:nvPicPr>
          <p:cNvPr id="23" name="Picture 22"/>
          <p:cNvPicPr>
            <a:picLocks noChangeAspect="1"/>
          </p:cNvPicPr>
          <p:nvPr/>
        </p:nvPicPr>
        <p:blipFill>
          <a:blip r:embed="rId3">
            <a:alphaModFix amt="22000"/>
          </a:blip>
          <a:stretch>
            <a:fillRect/>
          </a:stretch>
        </p:blipFill>
        <p:spPr>
          <a:xfrm>
            <a:off x="2336800" y="1024468"/>
            <a:ext cx="6824133" cy="5249333"/>
          </a:xfrm>
          <a:prstGeom prst="rect">
            <a:avLst/>
          </a:prstGeom>
        </p:spPr>
      </p:pic>
      <p:sp>
        <p:nvSpPr>
          <p:cNvPr id="31" name="Rectangle 30"/>
          <p:cNvSpPr/>
          <p:nvPr/>
        </p:nvSpPr>
        <p:spPr>
          <a:xfrm>
            <a:off x="5222428" y="2569193"/>
            <a:ext cx="2193229" cy="1426544"/>
          </a:xfrm>
          <a:prstGeom prst="rect">
            <a:avLst/>
          </a:prstGeom>
        </p:spPr>
        <p:txBody>
          <a:bodyPr wrap="none">
            <a:spAutoFit/>
          </a:bodyPr>
          <a:lstStyle/>
          <a:p>
            <a:pPr algn="ctr" defTabSz="1219170">
              <a:lnSpc>
                <a:spcPct val="70000"/>
              </a:lnSpc>
            </a:pPr>
            <a:r>
              <a:rPr lang="en-US" sz="6000" b="1" dirty="0">
                <a:solidFill>
                  <a:srgbClr val="ED3029"/>
                </a:solidFill>
                <a:cs typeface="Alternate Gothic W01 No 2"/>
              </a:rPr>
              <a:t>BEING</a:t>
            </a:r>
            <a:endParaRPr lang="en-US" sz="6000" b="1" dirty="0">
              <a:solidFill>
                <a:srgbClr val="000000"/>
              </a:solidFill>
              <a:cs typeface="Alternate Gothic W01 No 2"/>
            </a:endParaRPr>
          </a:p>
          <a:p>
            <a:pPr algn="ctr" defTabSz="1219170">
              <a:lnSpc>
                <a:spcPct val="70000"/>
              </a:lnSpc>
            </a:pPr>
            <a:r>
              <a:rPr lang="en-US" sz="6000" b="1" dirty="0">
                <a:solidFill>
                  <a:srgbClr val="000000"/>
                </a:solidFill>
                <a:cs typeface="Alternate Gothic W01 No 2"/>
              </a:rPr>
              <a:t>AGILE</a:t>
            </a:r>
          </a:p>
        </p:txBody>
      </p:sp>
      <p:sp>
        <p:nvSpPr>
          <p:cNvPr id="49" name="Rectangle 48"/>
          <p:cNvSpPr/>
          <p:nvPr/>
        </p:nvSpPr>
        <p:spPr>
          <a:xfrm>
            <a:off x="6164804" y="5529240"/>
            <a:ext cx="2729402" cy="646331"/>
          </a:xfrm>
          <a:prstGeom prst="rect">
            <a:avLst/>
          </a:prstGeom>
        </p:spPr>
        <p:txBody>
          <a:bodyPr wrap="none">
            <a:spAutoFit/>
          </a:bodyPr>
          <a:lstStyle/>
          <a:p>
            <a:pPr algn="ctr" defTabSz="1219170"/>
            <a:r>
              <a:rPr lang="en-US" sz="3600" b="1" dirty="0">
                <a:solidFill>
                  <a:srgbClr val="ED3029"/>
                </a:solidFill>
                <a:cs typeface="Alternate Gothic W01 No 2"/>
              </a:rPr>
              <a:t>DOING </a:t>
            </a:r>
            <a:r>
              <a:rPr lang="en-US" sz="3600" b="1" dirty="0">
                <a:solidFill>
                  <a:srgbClr val="000000"/>
                </a:solidFill>
                <a:cs typeface="Alternate Gothic W01 No 2"/>
              </a:rPr>
              <a:t>AGILE</a:t>
            </a:r>
          </a:p>
        </p:txBody>
      </p:sp>
      <p:sp>
        <p:nvSpPr>
          <p:cNvPr id="22" name="TextBox 21">
            <a:extLst>
              <a:ext uri="{FF2B5EF4-FFF2-40B4-BE49-F238E27FC236}">
                <a16:creationId xmlns:a16="http://schemas.microsoft.com/office/drawing/2014/main" id="{82F3ED60-2145-0247-948E-F731ED45C8EB}"/>
              </a:ext>
            </a:extLst>
          </p:cNvPr>
          <p:cNvSpPr txBox="1"/>
          <p:nvPr/>
        </p:nvSpPr>
        <p:spPr>
          <a:xfrm>
            <a:off x="7536294" y="6597084"/>
            <a:ext cx="4664364" cy="261610"/>
          </a:xfrm>
          <a:prstGeom prst="rect">
            <a:avLst/>
          </a:prstGeom>
          <a:noFill/>
        </p:spPr>
        <p:txBody>
          <a:bodyPr wrap="square" rtlCol="0">
            <a:spAutoFit/>
          </a:bodyPr>
          <a:lstStyle/>
          <a:p>
            <a:pPr algn="r"/>
            <a:r>
              <a:rPr lang="en-US" sz="1050" dirty="0"/>
              <a:t>Visualization attributed to Ahmed Sidky, </a:t>
            </a:r>
            <a:r>
              <a:rPr lang="en-US" sz="1050" dirty="0" err="1"/>
              <a:t>ICAgile</a:t>
            </a:r>
            <a:r>
              <a:rPr lang="en-US" sz="1050" dirty="0"/>
              <a:t> and Riot Games</a:t>
            </a:r>
          </a:p>
        </p:txBody>
      </p:sp>
      <p:grpSp>
        <p:nvGrpSpPr>
          <p:cNvPr id="24" name="Group 23">
            <a:extLst>
              <a:ext uri="{FF2B5EF4-FFF2-40B4-BE49-F238E27FC236}">
                <a16:creationId xmlns:a16="http://schemas.microsoft.com/office/drawing/2014/main" id="{0AF161F9-E2F3-564C-98CC-70A3D347B196}"/>
              </a:ext>
            </a:extLst>
          </p:cNvPr>
          <p:cNvGrpSpPr/>
          <p:nvPr/>
        </p:nvGrpSpPr>
        <p:grpSpPr>
          <a:xfrm>
            <a:off x="9586716" y="5040081"/>
            <a:ext cx="2231949" cy="1395883"/>
            <a:chOff x="7180766" y="2290037"/>
            <a:chExt cx="1673962" cy="1046912"/>
          </a:xfrm>
        </p:grpSpPr>
        <p:sp>
          <p:nvSpPr>
            <p:cNvPr id="25" name="TextBox 24">
              <a:extLst>
                <a:ext uri="{FF2B5EF4-FFF2-40B4-BE49-F238E27FC236}">
                  <a16:creationId xmlns:a16="http://schemas.microsoft.com/office/drawing/2014/main" id="{92B31FBF-39C4-AE40-BF9D-E643285F51E7}"/>
                </a:ext>
              </a:extLst>
            </p:cNvPr>
            <p:cNvSpPr txBox="1"/>
            <p:nvPr/>
          </p:nvSpPr>
          <p:spPr>
            <a:xfrm>
              <a:off x="7465694" y="2290037"/>
              <a:ext cx="1389034" cy="276999"/>
            </a:xfrm>
            <a:prstGeom prst="rect">
              <a:avLst/>
            </a:prstGeom>
            <a:noFill/>
          </p:spPr>
          <p:txBody>
            <a:bodyPr wrap="none" rtlCol="0">
              <a:spAutoFit/>
            </a:bodyPr>
            <a:lstStyle/>
            <a:p>
              <a:pPr defTabSz="1219170"/>
              <a:r>
                <a:rPr lang="en-US" dirty="0">
                  <a:solidFill>
                    <a:srgbClr val="FFFFFF"/>
                  </a:solidFill>
                </a:rPr>
                <a:t>Iteration Planning</a:t>
              </a:r>
            </a:p>
          </p:txBody>
        </p:sp>
        <p:sp>
          <p:nvSpPr>
            <p:cNvPr id="26" name="Rectangle 25">
              <a:extLst>
                <a:ext uri="{FF2B5EF4-FFF2-40B4-BE49-F238E27FC236}">
                  <a16:creationId xmlns:a16="http://schemas.microsoft.com/office/drawing/2014/main" id="{15E8F3D3-0FF3-AE4E-8535-21E43D5AE950}"/>
                </a:ext>
              </a:extLst>
            </p:cNvPr>
            <p:cNvSpPr/>
            <p:nvPr/>
          </p:nvSpPr>
          <p:spPr>
            <a:xfrm>
              <a:off x="7181638" y="2375871"/>
              <a:ext cx="306533" cy="1313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7" name="Rectangle 26">
              <a:extLst>
                <a:ext uri="{FF2B5EF4-FFF2-40B4-BE49-F238E27FC236}">
                  <a16:creationId xmlns:a16="http://schemas.microsoft.com/office/drawing/2014/main" id="{AD84D823-D6DB-2946-81E7-C15391149E36}"/>
                </a:ext>
              </a:extLst>
            </p:cNvPr>
            <p:cNvSpPr/>
            <p:nvPr/>
          </p:nvSpPr>
          <p:spPr>
            <a:xfrm>
              <a:off x="7180766" y="2572067"/>
              <a:ext cx="306533" cy="1313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8" name="Rectangle 27">
              <a:extLst>
                <a:ext uri="{FF2B5EF4-FFF2-40B4-BE49-F238E27FC236}">
                  <a16:creationId xmlns:a16="http://schemas.microsoft.com/office/drawing/2014/main" id="{E37D30C2-C006-F349-860A-BC8EB6A47F0F}"/>
                </a:ext>
              </a:extLst>
            </p:cNvPr>
            <p:cNvSpPr/>
            <p:nvPr/>
          </p:nvSpPr>
          <p:spPr>
            <a:xfrm>
              <a:off x="7182511" y="2766501"/>
              <a:ext cx="306533" cy="1313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29" name="Rectangle 28">
              <a:extLst>
                <a:ext uri="{FF2B5EF4-FFF2-40B4-BE49-F238E27FC236}">
                  <a16:creationId xmlns:a16="http://schemas.microsoft.com/office/drawing/2014/main" id="{8C24FAAC-04AC-9B43-AE33-92D99014F139}"/>
                </a:ext>
              </a:extLst>
            </p:cNvPr>
            <p:cNvSpPr/>
            <p:nvPr/>
          </p:nvSpPr>
          <p:spPr>
            <a:xfrm>
              <a:off x="7181639" y="2962697"/>
              <a:ext cx="306533" cy="1313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0" name="Rectangle 29">
              <a:extLst>
                <a:ext uri="{FF2B5EF4-FFF2-40B4-BE49-F238E27FC236}">
                  <a16:creationId xmlns:a16="http://schemas.microsoft.com/office/drawing/2014/main" id="{63BEE333-AB81-D94F-92F5-0CD6D1A27E68}"/>
                </a:ext>
              </a:extLst>
            </p:cNvPr>
            <p:cNvSpPr/>
            <p:nvPr/>
          </p:nvSpPr>
          <p:spPr>
            <a:xfrm>
              <a:off x="7183383" y="3152149"/>
              <a:ext cx="306533" cy="1313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1219170"/>
              <a:endParaRPr lang="en-US" sz="2400">
                <a:solidFill>
                  <a:srgbClr val="FFFFFF"/>
                </a:solidFill>
                <a:latin typeface="Calibri"/>
              </a:endParaRPr>
            </a:p>
          </p:txBody>
        </p:sp>
        <p:sp>
          <p:nvSpPr>
            <p:cNvPr id="33" name="Rectangle 32">
              <a:extLst>
                <a:ext uri="{FF2B5EF4-FFF2-40B4-BE49-F238E27FC236}">
                  <a16:creationId xmlns:a16="http://schemas.microsoft.com/office/drawing/2014/main" id="{8AAD5CB7-F661-F946-8059-77AA096C2EC1}"/>
                </a:ext>
              </a:extLst>
            </p:cNvPr>
            <p:cNvSpPr/>
            <p:nvPr/>
          </p:nvSpPr>
          <p:spPr>
            <a:xfrm>
              <a:off x="7470456" y="2483931"/>
              <a:ext cx="774780" cy="276999"/>
            </a:xfrm>
            <a:prstGeom prst="rect">
              <a:avLst/>
            </a:prstGeom>
          </p:spPr>
          <p:txBody>
            <a:bodyPr wrap="none">
              <a:spAutoFit/>
            </a:bodyPr>
            <a:lstStyle/>
            <a:p>
              <a:pPr defTabSz="1219170"/>
              <a:r>
                <a:rPr lang="en-US" dirty="0">
                  <a:solidFill>
                    <a:srgbClr val="FFFFFF"/>
                  </a:solidFill>
                </a:rPr>
                <a:t>Stand-up</a:t>
              </a:r>
            </a:p>
          </p:txBody>
        </p:sp>
        <p:sp>
          <p:nvSpPr>
            <p:cNvPr id="34" name="Rectangle 33">
              <a:extLst>
                <a:ext uri="{FF2B5EF4-FFF2-40B4-BE49-F238E27FC236}">
                  <a16:creationId xmlns:a16="http://schemas.microsoft.com/office/drawing/2014/main" id="{C10202EC-4897-5F45-89A8-445175811ADA}"/>
                </a:ext>
              </a:extLst>
            </p:cNvPr>
            <p:cNvSpPr/>
            <p:nvPr/>
          </p:nvSpPr>
          <p:spPr>
            <a:xfrm>
              <a:off x="7475164" y="2683041"/>
              <a:ext cx="561692" cy="276999"/>
            </a:xfrm>
            <a:prstGeom prst="rect">
              <a:avLst/>
            </a:prstGeom>
          </p:spPr>
          <p:txBody>
            <a:bodyPr wrap="none">
              <a:spAutoFit/>
            </a:bodyPr>
            <a:lstStyle/>
            <a:p>
              <a:pPr defTabSz="1219170"/>
              <a:r>
                <a:rPr lang="en-US" dirty="0">
                  <a:solidFill>
                    <a:srgbClr val="FFFFFF"/>
                  </a:solidFill>
                </a:rPr>
                <a:t>Demo</a:t>
              </a:r>
            </a:p>
          </p:txBody>
        </p:sp>
        <p:sp>
          <p:nvSpPr>
            <p:cNvPr id="35" name="Rectangle 34">
              <a:extLst>
                <a:ext uri="{FF2B5EF4-FFF2-40B4-BE49-F238E27FC236}">
                  <a16:creationId xmlns:a16="http://schemas.microsoft.com/office/drawing/2014/main" id="{2072D1F0-D68D-114B-A6DB-678B7CAB3A60}"/>
                </a:ext>
              </a:extLst>
            </p:cNvPr>
            <p:cNvSpPr/>
            <p:nvPr/>
          </p:nvSpPr>
          <p:spPr>
            <a:xfrm>
              <a:off x="7475440" y="2872612"/>
              <a:ext cx="1100301" cy="276999"/>
            </a:xfrm>
            <a:prstGeom prst="rect">
              <a:avLst/>
            </a:prstGeom>
          </p:spPr>
          <p:txBody>
            <a:bodyPr wrap="none">
              <a:spAutoFit/>
            </a:bodyPr>
            <a:lstStyle/>
            <a:p>
              <a:pPr defTabSz="1219170"/>
              <a:r>
                <a:rPr lang="en-US" dirty="0">
                  <a:solidFill>
                    <a:srgbClr val="FFFFFF"/>
                  </a:solidFill>
                </a:rPr>
                <a:t>Retrospective</a:t>
              </a:r>
            </a:p>
          </p:txBody>
        </p:sp>
        <p:sp>
          <p:nvSpPr>
            <p:cNvPr id="36" name="Rectangle 35">
              <a:extLst>
                <a:ext uri="{FF2B5EF4-FFF2-40B4-BE49-F238E27FC236}">
                  <a16:creationId xmlns:a16="http://schemas.microsoft.com/office/drawing/2014/main" id="{6BF148DF-23D5-CE43-B7FA-C049D7296FEE}"/>
                </a:ext>
              </a:extLst>
            </p:cNvPr>
            <p:cNvSpPr/>
            <p:nvPr/>
          </p:nvSpPr>
          <p:spPr>
            <a:xfrm>
              <a:off x="7476915" y="3059950"/>
              <a:ext cx="1325700" cy="276999"/>
            </a:xfrm>
            <a:prstGeom prst="rect">
              <a:avLst/>
            </a:prstGeom>
          </p:spPr>
          <p:txBody>
            <a:bodyPr wrap="none">
              <a:spAutoFit/>
            </a:bodyPr>
            <a:lstStyle/>
            <a:p>
              <a:pPr defTabSz="1219170"/>
              <a:r>
                <a:rPr lang="en-US" dirty="0">
                  <a:solidFill>
                    <a:srgbClr val="FFFFFF"/>
                  </a:solidFill>
                </a:rPr>
                <a:t>Release Planning</a:t>
              </a:r>
            </a:p>
          </p:txBody>
        </p:sp>
      </p:grpSp>
      <p:sp>
        <p:nvSpPr>
          <p:cNvPr id="37" name="Rectangle 36">
            <a:extLst>
              <a:ext uri="{FF2B5EF4-FFF2-40B4-BE49-F238E27FC236}">
                <a16:creationId xmlns:a16="http://schemas.microsoft.com/office/drawing/2014/main" id="{E7BA4A20-C57E-9E41-A326-2C74CB3D2133}"/>
              </a:ext>
            </a:extLst>
          </p:cNvPr>
          <p:cNvSpPr/>
          <p:nvPr/>
        </p:nvSpPr>
        <p:spPr>
          <a:xfrm rot="16200000">
            <a:off x="-2492513" y="3242680"/>
            <a:ext cx="6006983" cy="461665"/>
          </a:xfrm>
          <a:prstGeom prst="rect">
            <a:avLst/>
          </a:prstGeom>
        </p:spPr>
        <p:txBody>
          <a:bodyPr wrap="square">
            <a:spAutoFit/>
          </a:bodyPr>
          <a:lstStyle/>
          <a:p>
            <a:pPr algn="ctr" defTabSz="1219170"/>
            <a:r>
              <a:rPr lang="en-US" sz="2400" dirty="0">
                <a:solidFill>
                  <a:srgbClr val="FFFFFF"/>
                </a:solidFill>
                <a:cs typeface="Alternate Gothic W01 No 2"/>
              </a:rPr>
              <a:t>A Typical 2-Week Iteration for a Team</a:t>
            </a:r>
            <a:endParaRPr lang="en-US" sz="3200" dirty="0">
              <a:solidFill>
                <a:srgbClr val="FFFFFF"/>
              </a:solidFill>
              <a:cs typeface="Alternate Gothic W01 No 2"/>
            </a:endParaRPr>
          </a:p>
        </p:txBody>
      </p:sp>
      <p:sp>
        <p:nvSpPr>
          <p:cNvPr id="38" name="TextBox 37">
            <a:extLst>
              <a:ext uri="{FF2B5EF4-FFF2-40B4-BE49-F238E27FC236}">
                <a16:creationId xmlns:a16="http://schemas.microsoft.com/office/drawing/2014/main" id="{6D7C8827-B975-F54A-90DD-3F809BBA8695}"/>
              </a:ext>
            </a:extLst>
          </p:cNvPr>
          <p:cNvSpPr txBox="1"/>
          <p:nvPr/>
        </p:nvSpPr>
        <p:spPr>
          <a:xfrm>
            <a:off x="10251186" y="1193804"/>
            <a:ext cx="1124027" cy="714939"/>
          </a:xfrm>
          <a:prstGeom prst="rect">
            <a:avLst/>
          </a:prstGeom>
          <a:noFill/>
        </p:spPr>
        <p:txBody>
          <a:bodyPr wrap="none" rtlCol="0">
            <a:spAutoFit/>
          </a:bodyPr>
          <a:lstStyle/>
          <a:p>
            <a:pPr algn="ctr" defTabSz="1219170">
              <a:lnSpc>
                <a:spcPct val="70000"/>
              </a:lnSpc>
            </a:pPr>
            <a:r>
              <a:rPr lang="en-US" sz="2800" b="1" dirty="0">
                <a:solidFill>
                  <a:srgbClr val="ED3029"/>
                </a:solidFill>
                <a:cs typeface="Alternate Gothic W01 No 2"/>
              </a:rPr>
              <a:t>BEING</a:t>
            </a:r>
          </a:p>
          <a:p>
            <a:pPr algn="ctr" defTabSz="1219170">
              <a:lnSpc>
                <a:spcPct val="70000"/>
              </a:lnSpc>
            </a:pPr>
            <a:r>
              <a:rPr lang="en-US" sz="2800" dirty="0">
                <a:solidFill>
                  <a:srgbClr val="FFFFFF"/>
                </a:solidFill>
                <a:cs typeface="Alternate Gothic W01 No 2"/>
              </a:rPr>
              <a:t>AGILE</a:t>
            </a:r>
          </a:p>
        </p:txBody>
      </p:sp>
      <p:sp>
        <p:nvSpPr>
          <p:cNvPr id="39" name="TextBox 38">
            <a:extLst>
              <a:ext uri="{FF2B5EF4-FFF2-40B4-BE49-F238E27FC236}">
                <a16:creationId xmlns:a16="http://schemas.microsoft.com/office/drawing/2014/main" id="{7EA290FD-34F0-884E-8475-F457BA0B1943}"/>
              </a:ext>
            </a:extLst>
          </p:cNvPr>
          <p:cNvSpPr txBox="1"/>
          <p:nvPr/>
        </p:nvSpPr>
        <p:spPr>
          <a:xfrm>
            <a:off x="10249584" y="3184045"/>
            <a:ext cx="1215397" cy="714939"/>
          </a:xfrm>
          <a:prstGeom prst="rect">
            <a:avLst/>
          </a:prstGeom>
          <a:noFill/>
        </p:spPr>
        <p:txBody>
          <a:bodyPr wrap="none" rtlCol="0">
            <a:spAutoFit/>
          </a:bodyPr>
          <a:lstStyle/>
          <a:p>
            <a:pPr algn="ctr" defTabSz="1219170">
              <a:lnSpc>
                <a:spcPct val="70000"/>
              </a:lnSpc>
            </a:pPr>
            <a:r>
              <a:rPr lang="en-US" sz="2800" b="1" dirty="0">
                <a:solidFill>
                  <a:srgbClr val="ED3029"/>
                </a:solidFill>
                <a:cs typeface="Alternate Gothic W01 No 2"/>
              </a:rPr>
              <a:t>DOING</a:t>
            </a:r>
          </a:p>
          <a:p>
            <a:pPr algn="ctr" defTabSz="1219170">
              <a:lnSpc>
                <a:spcPct val="70000"/>
              </a:lnSpc>
            </a:pPr>
            <a:r>
              <a:rPr lang="en-US" sz="2800" dirty="0">
                <a:solidFill>
                  <a:srgbClr val="FFFFFF"/>
                </a:solidFill>
                <a:cs typeface="Alternate Gothic W01 No 2"/>
              </a:rPr>
              <a:t>AGILE</a:t>
            </a:r>
          </a:p>
        </p:txBody>
      </p:sp>
      <p:sp>
        <p:nvSpPr>
          <p:cNvPr id="40" name="TextBox 39">
            <a:extLst>
              <a:ext uri="{FF2B5EF4-FFF2-40B4-BE49-F238E27FC236}">
                <a16:creationId xmlns:a16="http://schemas.microsoft.com/office/drawing/2014/main" id="{17DB1A96-6EB9-8341-93F7-52AEB18AE707}"/>
              </a:ext>
            </a:extLst>
          </p:cNvPr>
          <p:cNvSpPr txBox="1"/>
          <p:nvPr/>
        </p:nvSpPr>
        <p:spPr>
          <a:xfrm>
            <a:off x="10625675" y="2367004"/>
            <a:ext cx="420563" cy="298672"/>
          </a:xfrm>
          <a:prstGeom prst="rect">
            <a:avLst/>
          </a:prstGeom>
          <a:noFill/>
        </p:spPr>
        <p:txBody>
          <a:bodyPr wrap="none" rtlCol="0">
            <a:spAutoFit/>
          </a:bodyPr>
          <a:lstStyle/>
          <a:p>
            <a:pPr algn="ctr" defTabSz="1219170">
              <a:lnSpc>
                <a:spcPct val="70000"/>
              </a:lnSpc>
            </a:pPr>
            <a:r>
              <a:rPr lang="en-US" dirty="0">
                <a:solidFill>
                  <a:srgbClr val="ED3029"/>
                </a:solidFill>
                <a:cs typeface="Alternate Gothic W01 No 2"/>
              </a:rPr>
              <a:t>VS</a:t>
            </a:r>
            <a:endParaRPr lang="en-US" dirty="0">
              <a:solidFill>
                <a:srgbClr val="FFFFFF"/>
              </a:solidFill>
              <a:cs typeface="Alternate Gothic W01 No 2"/>
            </a:endParaRPr>
          </a:p>
        </p:txBody>
      </p:sp>
    </p:spTree>
    <p:extLst>
      <p:ext uri="{BB962C8B-B14F-4D97-AF65-F5344CB8AC3E}">
        <p14:creationId xmlns:p14="http://schemas.microsoft.com/office/powerpoint/2010/main" val="1195073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iot Games 2013 Slide Master">
  <a:themeElements>
    <a:clrScheme name="Riot Template 2013">
      <a:dk1>
        <a:srgbClr val="FFFFFF"/>
      </a:dk1>
      <a:lt1>
        <a:srgbClr val="000000"/>
      </a:lt1>
      <a:dk2>
        <a:srgbClr val="8B8F92"/>
      </a:dk2>
      <a:lt2>
        <a:srgbClr val="1C1E20"/>
      </a:lt2>
      <a:accent1>
        <a:srgbClr val="ED3029"/>
      </a:accent1>
      <a:accent2>
        <a:srgbClr val="3D4145"/>
      </a:accent2>
      <a:accent3>
        <a:srgbClr val="00AEEF"/>
      </a:accent3>
      <a:accent4>
        <a:srgbClr val="075D94"/>
      </a:accent4>
      <a:accent5>
        <a:srgbClr val="0D335E"/>
      </a:accent5>
      <a:accent6>
        <a:srgbClr val="FFCC51"/>
      </a:accent6>
      <a:hlink>
        <a:srgbClr val="ED3029"/>
      </a:hlink>
      <a:folHlink>
        <a:srgbClr val="3D414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1072</Words>
  <Application>Microsoft Macintosh PowerPoint</Application>
  <PresentationFormat>Widescreen</PresentationFormat>
  <Paragraphs>185</Paragraphs>
  <Slides>8</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Alternate Gothic W01 No 2</vt:lpstr>
      <vt:lpstr>Arial</vt:lpstr>
      <vt:lpstr>Calibri</vt:lpstr>
      <vt:lpstr>Calibri Light</vt:lpstr>
      <vt:lpstr>Gotham Book</vt:lpstr>
      <vt:lpstr>Lucida Grande</vt:lpstr>
      <vt:lpstr>Office Theme</vt:lpstr>
      <vt:lpstr>Riot Games 2013 Slide Master</vt:lpstr>
      <vt:lpstr>Slides to help explaining  Agile as mindset</vt:lpstr>
      <vt:lpstr>To see how these slides can be used and the narrative I use with these slides please watch:</vt:lpstr>
      <vt:lpstr>Permissions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cp:revision>
  <dcterms:created xsi:type="dcterms:W3CDTF">2021-03-01T02:30:07Z</dcterms:created>
  <dcterms:modified xsi:type="dcterms:W3CDTF">2021-03-12T19:04:48Z</dcterms:modified>
</cp:coreProperties>
</file>