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680" r:id="rId3"/>
    <p:sldMasterId id="2147483696" r:id="rId4"/>
    <p:sldMasterId id="2147483712" r:id="rId5"/>
    <p:sldMasterId id="2147483756" r:id="rId6"/>
    <p:sldMasterId id="2147483794" r:id="rId7"/>
    <p:sldMasterId id="2147483809" r:id="rId8"/>
    <p:sldMasterId id="2147483816" r:id="rId9"/>
  </p:sldMasterIdLst>
  <p:notesMasterIdLst>
    <p:notesMasterId r:id="rId31"/>
  </p:notesMasterIdLst>
  <p:sldIdLst>
    <p:sldId id="256" r:id="rId10"/>
    <p:sldId id="1558" r:id="rId11"/>
    <p:sldId id="1559" r:id="rId12"/>
    <p:sldId id="1276" r:id="rId13"/>
    <p:sldId id="1252" r:id="rId14"/>
    <p:sldId id="1691" r:id="rId15"/>
    <p:sldId id="1690" r:id="rId16"/>
    <p:sldId id="1274" r:id="rId17"/>
    <p:sldId id="1255" r:id="rId18"/>
    <p:sldId id="1256" r:id="rId19"/>
    <p:sldId id="1670" r:id="rId20"/>
    <p:sldId id="1671" r:id="rId21"/>
    <p:sldId id="1672" r:id="rId22"/>
    <p:sldId id="1689" r:id="rId23"/>
    <p:sldId id="1275" r:id="rId24"/>
    <p:sldId id="1673" r:id="rId25"/>
    <p:sldId id="612" r:id="rId26"/>
    <p:sldId id="1263" r:id="rId27"/>
    <p:sldId id="1451" r:id="rId28"/>
    <p:sldId id="1674" r:id="rId29"/>
    <p:sldId id="127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5659"/>
    <a:srgbClr val="A3F7E0"/>
    <a:srgbClr val="6B97A3"/>
    <a:srgbClr val="7EB3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43"/>
    <p:restoredTop sz="85619"/>
  </p:normalViewPr>
  <p:slideViewPr>
    <p:cSldViewPr snapToGrid="0" snapToObjects="1">
      <p:cViewPr varScale="1">
        <p:scale>
          <a:sx n="111" d="100"/>
          <a:sy n="111" d="100"/>
        </p:scale>
        <p:origin x="1544" y="200"/>
      </p:cViewPr>
      <p:guideLst/>
    </p:cSldViewPr>
  </p:slideViewPr>
  <p:notesTextViewPr>
    <p:cViewPr>
      <p:scale>
        <a:sx n="1" d="1"/>
        <a:sy n="1" d="1"/>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238BC-D73B-C048-96DC-E8F88E13EF4E}" type="datetimeFigureOut">
              <a:rPr lang="en-US" smtClean="0"/>
              <a:t>3/28/21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58DE6-20E6-6348-964C-6352191FB04E}" type="slidenum">
              <a:rPr lang="en-US" smtClean="0"/>
              <a:t>‹#›</a:t>
            </a:fld>
            <a:endParaRPr lang="en-US"/>
          </a:p>
        </p:txBody>
      </p:sp>
    </p:spTree>
    <p:extLst>
      <p:ext uri="{BB962C8B-B14F-4D97-AF65-F5344CB8AC3E}">
        <p14:creationId xmlns:p14="http://schemas.microsoft.com/office/powerpoint/2010/main" val="1144699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https://</a:t>
            </a:r>
            <a:r>
              <a:rPr lang="en-US" dirty="0" err="1"/>
              <a:t>www.youtube.com</a:t>
            </a:r>
            <a:r>
              <a:rPr lang="en-US" dirty="0"/>
              <a:t>/</a:t>
            </a:r>
            <a:r>
              <a:rPr lang="en-US" dirty="0" err="1"/>
              <a:t>watch?v</a:t>
            </a:r>
            <a:r>
              <a:rPr lang="en-US" dirty="0"/>
              <a:t>=qNmL08RwFcc to see how I talk about this subject </a:t>
            </a:r>
          </a:p>
        </p:txBody>
      </p:sp>
      <p:sp>
        <p:nvSpPr>
          <p:cNvPr id="4" name="Slide Number Placeholder 3"/>
          <p:cNvSpPr>
            <a:spLocks noGrp="1"/>
          </p:cNvSpPr>
          <p:nvPr>
            <p:ph type="sldNum" sz="quarter" idx="10"/>
          </p:nvPr>
        </p:nvSpPr>
        <p:spPr/>
        <p:txBody>
          <a:bodyPr/>
          <a:lstStyle/>
          <a:p>
            <a:fld id="{8A158DE6-20E6-6348-964C-6352191FB04E}" type="slidenum">
              <a:rPr lang="en-US" smtClean="0"/>
              <a:t>1</a:t>
            </a:fld>
            <a:endParaRPr lang="en-US"/>
          </a:p>
        </p:txBody>
      </p:sp>
    </p:spTree>
    <p:extLst>
      <p:ext uri="{BB962C8B-B14F-4D97-AF65-F5344CB8AC3E}">
        <p14:creationId xmlns:p14="http://schemas.microsoft.com/office/powerpoint/2010/main" val="42206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5822950" cy="3276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381000" y="4038600"/>
            <a:ext cx="5791200" cy="4419600"/>
          </a:xfrm>
          <a:prstGeom prst="rect">
            <a:avLst/>
          </a:prstGeom>
          <a:noFill/>
          <a:ln>
            <a:noFill/>
          </a:ln>
        </p:spPr>
        <p:txBody>
          <a:bodyPr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3" y="8685213"/>
            <a:ext cx="2971800" cy="457200"/>
          </a:xfrm>
          <a:prstGeom prst="rect">
            <a:avLst/>
          </a:prstGeom>
          <a:noFill/>
          <a:ln>
            <a:noFill/>
          </a:ln>
        </p:spPr>
        <p:txBody>
          <a:bodyPr lIns="91325" tIns="45650" rIns="91325" bIns="4565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12</a:t>
            </a:fld>
            <a:endParaRPr kumimoji="0" lang="en"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225301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5822950" cy="3276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381000" y="4038600"/>
            <a:ext cx="5791200" cy="4419600"/>
          </a:xfrm>
          <a:prstGeom prst="rect">
            <a:avLst/>
          </a:prstGeom>
          <a:noFill/>
          <a:ln>
            <a:noFill/>
          </a:ln>
        </p:spPr>
        <p:txBody>
          <a:bodyPr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3" y="8685213"/>
            <a:ext cx="2971800" cy="457200"/>
          </a:xfrm>
          <a:prstGeom prst="rect">
            <a:avLst/>
          </a:prstGeom>
          <a:noFill/>
          <a:ln>
            <a:noFill/>
          </a:ln>
        </p:spPr>
        <p:txBody>
          <a:bodyPr lIns="91325" tIns="45650" rIns="91325" bIns="4565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13</a:t>
            </a:fld>
            <a:endParaRPr kumimoji="0" lang="en"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1907979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https://</a:t>
            </a:r>
            <a:r>
              <a:rPr lang="en-US" dirty="0" err="1"/>
              <a:t>www.youtube.com</a:t>
            </a:r>
            <a:r>
              <a:rPr lang="en-US" dirty="0"/>
              <a:t>/</a:t>
            </a:r>
            <a:r>
              <a:rPr lang="en-US" dirty="0" err="1"/>
              <a:t>watch?v</a:t>
            </a:r>
            <a:r>
              <a:rPr lang="en-US" dirty="0"/>
              <a:t>=qNmL08RwFcc to see how I talk about this subject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158DE6-20E6-6348-964C-6352191FB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223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15</a:t>
            </a:fld>
            <a:endParaRPr lang="en-US"/>
          </a:p>
        </p:txBody>
      </p:sp>
    </p:spTree>
    <p:extLst>
      <p:ext uri="{BB962C8B-B14F-4D97-AF65-F5344CB8AC3E}">
        <p14:creationId xmlns:p14="http://schemas.microsoft.com/office/powerpoint/2010/main" val="182415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5822950" cy="3276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381000" y="4038600"/>
            <a:ext cx="5791200" cy="4419600"/>
          </a:xfrm>
          <a:prstGeom prst="rect">
            <a:avLst/>
          </a:prstGeom>
          <a:noFill/>
          <a:ln>
            <a:noFill/>
          </a:ln>
        </p:spPr>
        <p:txBody>
          <a:bodyPr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3" y="8685213"/>
            <a:ext cx="2971800" cy="457200"/>
          </a:xfrm>
          <a:prstGeom prst="rect">
            <a:avLst/>
          </a:prstGeom>
          <a:noFill/>
          <a:ln>
            <a:noFill/>
          </a:ln>
        </p:spPr>
        <p:txBody>
          <a:bodyPr lIns="91325" tIns="45650" rIns="91325" bIns="4565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16</a:t>
            </a:fld>
            <a:endParaRPr kumimoji="0" lang="en"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336004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17</a:t>
            </a:fld>
            <a:endParaRPr lang="en-US"/>
          </a:p>
        </p:txBody>
      </p:sp>
    </p:spTree>
    <p:extLst>
      <p:ext uri="{BB962C8B-B14F-4D97-AF65-F5344CB8AC3E}">
        <p14:creationId xmlns:p14="http://schemas.microsoft.com/office/powerpoint/2010/main" val="2240425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18</a:t>
            </a:fld>
            <a:endParaRPr lang="en-US"/>
          </a:p>
        </p:txBody>
      </p:sp>
    </p:spTree>
    <p:extLst>
      <p:ext uri="{BB962C8B-B14F-4D97-AF65-F5344CB8AC3E}">
        <p14:creationId xmlns:p14="http://schemas.microsoft.com/office/powerpoint/2010/main" val="163896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19</a:t>
            </a:fld>
            <a:endParaRPr lang="en-US"/>
          </a:p>
        </p:txBody>
      </p:sp>
    </p:spTree>
    <p:extLst>
      <p:ext uri="{BB962C8B-B14F-4D97-AF65-F5344CB8AC3E}">
        <p14:creationId xmlns:p14="http://schemas.microsoft.com/office/powerpoint/2010/main" val="4276138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https://</a:t>
            </a:r>
            <a:r>
              <a:rPr lang="en-US" dirty="0" err="1"/>
              <a:t>www.youtube.com</a:t>
            </a:r>
            <a:r>
              <a:rPr lang="en-US" dirty="0"/>
              <a:t>/</a:t>
            </a:r>
            <a:r>
              <a:rPr lang="en-US" dirty="0" err="1"/>
              <a:t>watch?v</a:t>
            </a:r>
            <a:r>
              <a:rPr lang="en-US" dirty="0"/>
              <a:t>=qNmL08RwFcc to see how I talk about this subject </a:t>
            </a:r>
          </a:p>
        </p:txBody>
      </p:sp>
      <p:sp>
        <p:nvSpPr>
          <p:cNvPr id="4" name="Slide Number Placeholder 3"/>
          <p:cNvSpPr>
            <a:spLocks noGrp="1"/>
          </p:cNvSpPr>
          <p:nvPr>
            <p:ph type="sldNum" sz="quarter" idx="5"/>
          </p:nvPr>
        </p:nvSpPr>
        <p:spPr/>
        <p:txBody>
          <a:bodyPr/>
          <a:lstStyle/>
          <a:p>
            <a:fld id="{8A158DE6-20E6-6348-964C-6352191FB04E}" type="slidenum">
              <a:rPr lang="en-US" smtClean="0"/>
              <a:t>20</a:t>
            </a:fld>
            <a:endParaRPr lang="en-US"/>
          </a:p>
        </p:txBody>
      </p:sp>
    </p:spTree>
    <p:extLst>
      <p:ext uri="{BB962C8B-B14F-4D97-AF65-F5344CB8AC3E}">
        <p14:creationId xmlns:p14="http://schemas.microsoft.com/office/powerpoint/2010/main" val="2529613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21</a:t>
            </a:fld>
            <a:endParaRPr lang="en-US"/>
          </a:p>
        </p:txBody>
      </p:sp>
    </p:spTree>
    <p:extLst>
      <p:ext uri="{BB962C8B-B14F-4D97-AF65-F5344CB8AC3E}">
        <p14:creationId xmlns:p14="http://schemas.microsoft.com/office/powerpoint/2010/main" val="380249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9E27C-E34E-8B42-8534-008AA04635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98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5</a:t>
            </a:fld>
            <a:endParaRPr lang="en-US"/>
          </a:p>
        </p:txBody>
      </p:sp>
    </p:spTree>
    <p:extLst>
      <p:ext uri="{BB962C8B-B14F-4D97-AF65-F5344CB8AC3E}">
        <p14:creationId xmlns:p14="http://schemas.microsoft.com/office/powerpoint/2010/main" val="232364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6</a:t>
            </a:fld>
            <a:endParaRPr lang="en-US"/>
          </a:p>
        </p:txBody>
      </p:sp>
    </p:spTree>
    <p:extLst>
      <p:ext uri="{BB962C8B-B14F-4D97-AF65-F5344CB8AC3E}">
        <p14:creationId xmlns:p14="http://schemas.microsoft.com/office/powerpoint/2010/main" val="292250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99bbd9806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99bbd9806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9202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endParaRPr lang="en-US" dirty="0"/>
          </a:p>
        </p:txBody>
      </p:sp>
      <p:sp>
        <p:nvSpPr>
          <p:cNvPr id="4" name="Slide Number Placeholder 3"/>
          <p:cNvSpPr>
            <a:spLocks noGrp="1"/>
          </p:cNvSpPr>
          <p:nvPr>
            <p:ph type="sldNum" sz="quarter" idx="5"/>
          </p:nvPr>
        </p:nvSpPr>
        <p:spPr/>
        <p:txBody>
          <a:bodyPr/>
          <a:lstStyle/>
          <a:p>
            <a:fld id="{8A158DE6-20E6-6348-964C-6352191FB04E}" type="slidenum">
              <a:rPr lang="en-US" smtClean="0"/>
              <a:t>8</a:t>
            </a:fld>
            <a:endParaRPr lang="en-US"/>
          </a:p>
        </p:txBody>
      </p:sp>
    </p:spTree>
    <p:extLst>
      <p:ext uri="{BB962C8B-B14F-4D97-AF65-F5344CB8AC3E}">
        <p14:creationId xmlns:p14="http://schemas.microsoft.com/office/powerpoint/2010/main" val="297479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5822950" cy="3276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381000" y="4038600"/>
            <a:ext cx="5791200" cy="4419600"/>
          </a:xfrm>
          <a:prstGeom prst="rect">
            <a:avLst/>
          </a:prstGeom>
          <a:noFill/>
          <a:ln>
            <a:noFill/>
          </a:ln>
        </p:spPr>
        <p:txBody>
          <a:bodyPr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3" y="8685213"/>
            <a:ext cx="2971800" cy="457200"/>
          </a:xfrm>
          <a:prstGeom prst="rect">
            <a:avLst/>
          </a:prstGeom>
          <a:noFill/>
          <a:ln>
            <a:noFill/>
          </a:ln>
        </p:spPr>
        <p:txBody>
          <a:bodyPr lIns="91325" tIns="45650" rIns="91325" bIns="4565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9</a:t>
            </a:fld>
            <a:endParaRPr kumimoji="0" lang="en"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3054281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5822950" cy="3276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381000" y="4038600"/>
            <a:ext cx="5791200" cy="4419600"/>
          </a:xfrm>
          <a:prstGeom prst="rect">
            <a:avLst/>
          </a:prstGeom>
          <a:noFill/>
          <a:ln>
            <a:noFill/>
          </a:ln>
        </p:spPr>
        <p:txBody>
          <a:bodyPr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3" y="8685213"/>
            <a:ext cx="2971800" cy="457200"/>
          </a:xfrm>
          <a:prstGeom prst="rect">
            <a:avLst/>
          </a:prstGeom>
          <a:noFill/>
          <a:ln>
            <a:noFill/>
          </a:ln>
        </p:spPr>
        <p:txBody>
          <a:bodyPr lIns="91325" tIns="45650" rIns="91325" bIns="4565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10</a:t>
            </a:fld>
            <a:endParaRPr kumimoji="0" lang="en"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3026776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5822950" cy="3276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381000" y="4038600"/>
            <a:ext cx="5791200" cy="4419600"/>
          </a:xfrm>
          <a:prstGeom prst="rect">
            <a:avLst/>
          </a:prstGeom>
          <a:noFill/>
          <a:ln>
            <a:noFill/>
          </a:ln>
        </p:spPr>
        <p:txBody>
          <a:bodyPr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https://</a:t>
            </a:r>
            <a:r>
              <a:rPr lang="en-US" dirty="0" err="1"/>
              <a:t>www.youtube.com</a:t>
            </a:r>
            <a:r>
              <a:rPr lang="en-US" dirty="0"/>
              <a:t>/</a:t>
            </a:r>
            <a:r>
              <a:rPr lang="en-US" dirty="0" err="1"/>
              <a:t>watch?v</a:t>
            </a:r>
            <a:r>
              <a:rPr lang="en-US" dirty="0"/>
              <a:t>=qNmL08RwFcc to see how I talk about this subject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3" y="8685213"/>
            <a:ext cx="2971800" cy="457200"/>
          </a:xfrm>
          <a:prstGeom prst="rect">
            <a:avLst/>
          </a:prstGeom>
          <a:noFill/>
          <a:ln>
            <a:noFill/>
          </a:ln>
        </p:spPr>
        <p:txBody>
          <a:bodyPr lIns="91325" tIns="45650" rIns="91325" bIns="4565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11</a:t>
            </a:fld>
            <a:endParaRPr kumimoji="0" lang="en"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610390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3/28/21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5690F-6F5A-A346-A5B8-025BDAF10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5063B-E8F3-AB41-9A09-4542D6328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903372-D9AE-9940-BD13-023C27B8C6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75A44-D3C0-3B49-B5BE-5D9AF81D49C8}"/>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6" name="Footer Placeholder 5">
            <a:extLst>
              <a:ext uri="{FF2B5EF4-FFF2-40B4-BE49-F238E27FC236}">
                <a16:creationId xmlns:a16="http://schemas.microsoft.com/office/drawing/2014/main" id="{635F1987-BB6F-3340-A86A-80A8714F3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7D7C-D698-CB4D-81E2-846847A16BB3}"/>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2630944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44C2-1AE0-5646-B285-53B03FCB77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55C876-BA4B-EE42-8926-392D6090F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66886A-7AFE-AF40-9658-F98091D11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27233-F0AC-ED45-934C-AEC898853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E18D6-6E73-CD4F-A12D-2D6D69FFAB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2AA6E2-826D-2242-BE92-B62AD3F79098}"/>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8" name="Footer Placeholder 7">
            <a:extLst>
              <a:ext uri="{FF2B5EF4-FFF2-40B4-BE49-F238E27FC236}">
                <a16:creationId xmlns:a16="http://schemas.microsoft.com/office/drawing/2014/main" id="{09F975F7-3C0F-3547-8B4D-EB1A570A48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20B3E-F985-D347-A0D3-DAE276833948}"/>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3136280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8697-1918-D04D-98D7-B72887FA9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2B36B-E00C-8945-AE83-E367F6D4B922}"/>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4" name="Footer Placeholder 3">
            <a:extLst>
              <a:ext uri="{FF2B5EF4-FFF2-40B4-BE49-F238E27FC236}">
                <a16:creationId xmlns:a16="http://schemas.microsoft.com/office/drawing/2014/main" id="{81C077CE-8DE3-F84E-B926-9D94B1BA11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9139FB-D88B-F44A-BB70-4FF9EB7D1D69}"/>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16581145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89C28F-FA17-EB4B-A3E6-7225AEDF998B}"/>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3" name="Footer Placeholder 2">
            <a:extLst>
              <a:ext uri="{FF2B5EF4-FFF2-40B4-BE49-F238E27FC236}">
                <a16:creationId xmlns:a16="http://schemas.microsoft.com/office/drawing/2014/main" id="{12E62866-4818-EA45-AE20-03FF263F0D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B88A83-1F68-CE41-8505-51C164FB70BB}"/>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35398697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98E9-73EA-534C-8BE4-3D268DECA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203C8-A28D-AC48-B326-ACA11474F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B9A518-B0F2-EA4A-8FD5-20E627470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05CF0-4CF6-2C48-9747-9C31582EC89F}"/>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6" name="Footer Placeholder 5">
            <a:extLst>
              <a:ext uri="{FF2B5EF4-FFF2-40B4-BE49-F238E27FC236}">
                <a16:creationId xmlns:a16="http://schemas.microsoft.com/office/drawing/2014/main" id="{510BA122-0371-5F45-9A58-9C71221AD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A58135-2CC4-1B48-A0EC-B0C7D050F8E4}"/>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37972635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29D3-290F-E748-93E7-093333F09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067067-0F29-EE43-81CE-E2DF47A983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9FCE3-5134-8A44-A538-421D4667D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3E21D-A906-F546-B1CD-73ACF44E08EC}"/>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6" name="Footer Placeholder 5">
            <a:extLst>
              <a:ext uri="{FF2B5EF4-FFF2-40B4-BE49-F238E27FC236}">
                <a16:creationId xmlns:a16="http://schemas.microsoft.com/office/drawing/2014/main" id="{8067E19E-E88B-3047-8DEB-37DEF8A28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D30FEA-FE18-1445-B875-8AE94DC067A5}"/>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4284683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F64B-FD8B-824C-BF6D-80A1050846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E2FFB-54B4-1E4C-807B-1B6381A47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DC233-C3C5-A741-B29D-55FD2809FC9D}"/>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5" name="Footer Placeholder 4">
            <a:extLst>
              <a:ext uri="{FF2B5EF4-FFF2-40B4-BE49-F238E27FC236}">
                <a16:creationId xmlns:a16="http://schemas.microsoft.com/office/drawing/2014/main" id="{6C9ACC9D-0F12-4B4B-8840-ED6F4CDB3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11BF8-57C7-954C-B49F-1948BBA59557}"/>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1521270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2E986-32AF-064A-A1FA-3DA9EDD7A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D08042-5B07-7342-8099-D60207FF1A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C6102-8C03-C842-B429-B3E325A1519D}"/>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5" name="Footer Placeholder 4">
            <a:extLst>
              <a:ext uri="{FF2B5EF4-FFF2-40B4-BE49-F238E27FC236}">
                <a16:creationId xmlns:a16="http://schemas.microsoft.com/office/drawing/2014/main" id="{72D3B461-DE09-834F-90B1-C75435F23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9ED94-D264-8F48-8669-1244B178ECAB}"/>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308801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3/28/21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3/28/21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3/28/21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3/28/21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Sty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7520" y="2189485"/>
            <a:ext cx="11074400" cy="1470025"/>
          </a:xfrm>
          <a:prstGeom prst="rect">
            <a:avLst/>
          </a:prstGeom>
        </p:spPr>
        <p:txBody>
          <a:bodyPr lIns="91438" tIns="45719" rIns="91438" bIns="45719" anchor="ctr"/>
          <a:lstStyle>
            <a:lvl1pPr>
              <a:defRPr sz="11333" b="0" i="0" baseline="0">
                <a:solidFill>
                  <a:schemeClr val="accent1"/>
                </a:solidFill>
                <a:latin typeface="Calibri" panose="020F0502020204030204" pitchFamily="34" charset="0"/>
                <a:cs typeface="Calibri" panose="020F0502020204030204" pitchFamily="34" charset="0"/>
              </a:defRPr>
            </a:lvl1pPr>
          </a:lstStyle>
          <a:p>
            <a:r>
              <a:rPr lang="en-US" dirty="0"/>
              <a:t>SLIDE TITLE </a:t>
            </a:r>
          </a:p>
        </p:txBody>
      </p:sp>
      <p:sp>
        <p:nvSpPr>
          <p:cNvPr id="8" name="Text Placeholder 7"/>
          <p:cNvSpPr>
            <a:spLocks noGrp="1"/>
          </p:cNvSpPr>
          <p:nvPr>
            <p:ph type="body" sz="quarter" idx="10" hasCustomPrompt="1"/>
          </p:nvPr>
        </p:nvSpPr>
        <p:spPr>
          <a:xfrm>
            <a:off x="477520" y="3022600"/>
            <a:ext cx="11074400" cy="1625600"/>
          </a:xfrm>
          <a:prstGeom prst="rect">
            <a:avLst/>
          </a:prstGeom>
        </p:spPr>
        <p:txBody>
          <a:bodyPr lIns="91438" tIns="45719" rIns="91438" bIns="45719"/>
          <a:lstStyle>
            <a:lvl1pPr marL="0" indent="0">
              <a:buNone/>
              <a:defRPr sz="11333" b="0" i="0" baseline="0">
                <a:latin typeface="Calibri" panose="020F0502020204030204" pitchFamily="34" charset="0"/>
              </a:defRPr>
            </a:lvl1pPr>
          </a:lstStyle>
          <a:p>
            <a:pPr lvl="0"/>
            <a:r>
              <a:rPr lang="en-US" dirty="0"/>
              <a:t>SECOND LINE</a:t>
            </a:r>
          </a:p>
        </p:txBody>
      </p:sp>
    </p:spTree>
    <p:extLst>
      <p:ext uri="{BB962C8B-B14F-4D97-AF65-F5344CB8AC3E}">
        <p14:creationId xmlns:p14="http://schemas.microsoft.com/office/powerpoint/2010/main" val="1980299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tandard 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8120"/>
            <a:ext cx="12192000" cy="1143000"/>
          </a:xfrm>
          <a:prstGeom prst="rect">
            <a:avLst/>
          </a:prstGeom>
        </p:spPr>
        <p:txBody>
          <a:bodyPr lIns="91438" tIns="45719" rIns="91438" bIns="45719">
            <a:normAutofit/>
          </a:bodyPr>
          <a:lstStyle>
            <a:lvl1pPr marL="486809" indent="0">
              <a:defRPr sz="5333" b="0"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91438" tIns="45719" rIns="91438" bIns="45719">
            <a:noAutofit/>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562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lIns="91438" tIns="45719" rIns="91438" bIns="45719" anchor="t"/>
          <a:lstStyle>
            <a:lvl1pPr algn="l">
              <a:defRPr sz="5333" b="0" i="0" cap="a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lIns="91438" tIns="45719" rIns="91438" bIns="45719"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38" tIns="45719" rIns="91438" bIns="45719"/>
          <a:lstStyle/>
          <a:p>
            <a:pPr defTabSz="1219140"/>
            <a:fld id="{FAB3549D-8E25-43F2-8014-5235D4914D60}" type="datetimeFigureOut">
              <a:rPr lang="en-US" smtClean="0">
                <a:solidFill>
                  <a:srgbClr val="FFFFFF"/>
                </a:solidFill>
              </a:rPr>
              <a:pPr defTabSz="1219140"/>
              <a:t>3/28/21</a:t>
            </a:fld>
            <a:endParaRPr lang="en-US">
              <a:solidFill>
                <a:srgbClr val="FFFFFF"/>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38" tIns="45719" rIns="91438" bIns="45719"/>
          <a:lstStyle/>
          <a:p>
            <a:pPr defTabSz="1219140"/>
            <a:endParaRPr lang="en-US">
              <a:solidFill>
                <a:srgbClr val="FFFFFF"/>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38" tIns="45719" rIns="91438" bIns="45719"/>
          <a:lstStyle/>
          <a:p>
            <a:pPr defTabSz="1219140"/>
            <a:fld id="{162DA753-2800-4697-A7D7-47D04D5B873A}" type="slidenum">
              <a:rPr lang="en-US" smtClean="0">
                <a:solidFill>
                  <a:srgbClr val="FFFFFF"/>
                </a:solidFill>
              </a:rPr>
              <a:pPr defTabSz="1219140"/>
              <a:t>‹#›</a:t>
            </a:fld>
            <a:endParaRPr lang="en-US">
              <a:solidFill>
                <a:srgbClr val="FFFFFF"/>
              </a:solidFill>
            </a:endParaRPr>
          </a:p>
        </p:txBody>
      </p:sp>
    </p:spTree>
    <p:extLst>
      <p:ext uri="{BB962C8B-B14F-4D97-AF65-F5344CB8AC3E}">
        <p14:creationId xmlns:p14="http://schemas.microsoft.com/office/powerpoint/2010/main" val="159061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7" y="273049"/>
            <a:ext cx="4011084" cy="1162051"/>
          </a:xfrm>
          <a:prstGeom prst="rect">
            <a:avLst/>
          </a:prstGeom>
        </p:spPr>
        <p:txBody>
          <a:bodyPr lIns="91438" tIns="45719" rIns="91438" bIns="45719" anchor="b">
            <a:noAutofit/>
          </a:bodyPr>
          <a:lstStyle>
            <a:lvl1pPr algn="l">
              <a:lnSpc>
                <a:spcPts val="4000"/>
              </a:lnSpc>
              <a:defRPr sz="4267" b="0"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6"/>
            <a:ext cx="6815667" cy="5853113"/>
          </a:xfrm>
          <a:prstGeom prst="rect">
            <a:avLst/>
          </a:prstGeom>
        </p:spPr>
        <p:txBody>
          <a:bodyPr lIns="91438" tIns="45719" rIns="91438" bIns="45719"/>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lIns="91438" tIns="45719" rIns="91438" bIns="45719"/>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Tree>
    <p:extLst>
      <p:ext uri="{BB962C8B-B14F-4D97-AF65-F5344CB8AC3E}">
        <p14:creationId xmlns:p14="http://schemas.microsoft.com/office/powerpoint/2010/main" val="13569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9140"/>
            <a:fld id="{61E24DB6-1509-A843-B2E8-237864B6A17B}" type="datetimeFigureOut">
              <a:rPr lang="en-US" smtClean="0">
                <a:solidFill>
                  <a:srgbClr val="FFFFFF"/>
                </a:solidFill>
              </a:rPr>
              <a:pPr defTabSz="1219140"/>
              <a:t>3/28/21</a:t>
            </a:fld>
            <a:endParaRPr lang="en-US">
              <a:solidFill>
                <a:srgbClr val="FFFFFF"/>
              </a:solidFill>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pPr defTabSz="1219140"/>
            <a:endParaRPr lang="en-US">
              <a:solidFill>
                <a:srgbClr val="FFFFFF"/>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9140"/>
            <a:fld id="{CD0A2CDE-C7B4-1149-AE1D-B07D19C17D11}" type="slidenum">
              <a:rPr lang="en-US" smtClean="0">
                <a:solidFill>
                  <a:srgbClr val="FFFFFF"/>
                </a:solidFill>
              </a:rPr>
              <a:pPr defTabSz="1219140"/>
              <a:t>‹#›</a:t>
            </a:fld>
            <a:endParaRPr lang="en-US">
              <a:solidFill>
                <a:srgbClr val="FFFFFF"/>
              </a:solidFill>
            </a:endParaRPr>
          </a:p>
        </p:txBody>
      </p:sp>
    </p:spTree>
    <p:extLst>
      <p:ext uri="{BB962C8B-B14F-4D97-AF65-F5344CB8AC3E}">
        <p14:creationId xmlns:p14="http://schemas.microsoft.com/office/powerpoint/2010/main" val="788914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190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206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359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73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75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716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76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3/28/21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185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696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65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68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1E24DB6-1509-A843-B2E8-237864B6A17B}"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A2CDE-C7B4-1149-AE1D-B07D19C17D1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0" y="0"/>
            <a:ext cx="12192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1" name="Picture 10"/>
          <p:cNvPicPr>
            <a:picLocks noChangeAspect="1"/>
          </p:cNvPicPr>
          <p:nvPr userDrawn="1"/>
        </p:nvPicPr>
        <p:blipFill>
          <a:blip r:embed="rId2"/>
          <a:stretch>
            <a:fillRect/>
          </a:stretch>
        </p:blipFill>
        <p:spPr>
          <a:xfrm>
            <a:off x="118533" y="6356350"/>
            <a:ext cx="640080" cy="488951"/>
          </a:xfrm>
          <a:prstGeom prst="rect">
            <a:avLst/>
          </a:prstGeom>
        </p:spPr>
      </p:pic>
    </p:spTree>
    <p:extLst>
      <p:ext uri="{BB962C8B-B14F-4D97-AF65-F5344CB8AC3E}">
        <p14:creationId xmlns:p14="http://schemas.microsoft.com/office/powerpoint/2010/main" val="23028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873" t="43227" r="56984" b="19724"/>
          <a:stretch/>
        </p:blipFill>
        <p:spPr>
          <a:xfrm>
            <a:off x="10363200" y="5924092"/>
            <a:ext cx="1727200" cy="885744"/>
          </a:xfrm>
          <a:prstGeom prst="rect">
            <a:avLst/>
          </a:prstGeom>
        </p:spPr>
      </p:pic>
      <p:sp>
        <p:nvSpPr>
          <p:cNvPr id="4" name="Date Placeholder 1"/>
          <p:cNvSpPr>
            <a:spLocks noGrp="1"/>
          </p:cNvSpPr>
          <p:nvPr>
            <p:ph type="dt" sz="half" idx="10"/>
          </p:nvPr>
        </p:nvSpPr>
        <p:spPr>
          <a:xfrm>
            <a:off x="609600" y="6489243"/>
            <a:ext cx="2844800" cy="365125"/>
          </a:xfrm>
        </p:spPr>
        <p:txBody>
          <a:bodyPr/>
          <a:lstStyle/>
          <a:p>
            <a:fld id="{BD62831E-274F-4839-9F9A-B95BADD1367A}" type="datetimeFigureOut">
              <a:rPr lang="en-US" smtClean="0">
                <a:solidFill>
                  <a:prstClr val="black">
                    <a:tint val="75000"/>
                  </a:prstClr>
                </a:solidFill>
              </a:rPr>
              <a:pPr/>
              <a:t>3/28/21</a:t>
            </a:fld>
            <a:endParaRPr lang="en-US">
              <a:solidFill>
                <a:prstClr val="black">
                  <a:tint val="75000"/>
                </a:prstClr>
              </a:solidFill>
            </a:endParaRPr>
          </a:p>
        </p:txBody>
      </p:sp>
      <p:pic>
        <p:nvPicPr>
          <p:cNvPr id="7" name="Picture 6" descr="logo.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6411" y="5314493"/>
            <a:ext cx="2532391" cy="2457908"/>
          </a:xfrm>
          <a:prstGeom prst="rect">
            <a:avLst/>
          </a:prstGeom>
        </p:spPr>
      </p:pic>
      <p:pic>
        <p:nvPicPr>
          <p:cNvPr id="8" name="Picture 7" descr="Logo_SCG_Color_Fin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45" y="6089193"/>
            <a:ext cx="1726057" cy="825500"/>
          </a:xfrm>
          <a:prstGeom prst="rect">
            <a:avLst/>
          </a:prstGeom>
        </p:spPr>
      </p:pic>
    </p:spTree>
    <p:extLst>
      <p:ext uri="{BB962C8B-B14F-4D97-AF65-F5344CB8AC3E}">
        <p14:creationId xmlns:p14="http://schemas.microsoft.com/office/powerpoint/2010/main" val="934473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303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266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11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69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60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87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34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71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764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902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869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1E24DB6-1509-A843-B2E8-237864B6A17B}"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A2CDE-C7B4-1149-AE1D-B07D19C17D1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0" y="0"/>
            <a:ext cx="12192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2"/>
          <a:stretch>
            <a:fillRect/>
          </a:stretch>
        </p:blipFill>
        <p:spPr>
          <a:xfrm>
            <a:off x="118533" y="6356350"/>
            <a:ext cx="640080" cy="488950"/>
          </a:xfrm>
          <a:prstGeom prst="rect">
            <a:avLst/>
          </a:prstGeom>
        </p:spPr>
      </p:pic>
    </p:spTree>
    <p:extLst>
      <p:ext uri="{BB962C8B-B14F-4D97-AF65-F5344CB8AC3E}">
        <p14:creationId xmlns:p14="http://schemas.microsoft.com/office/powerpoint/2010/main" val="154509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873" t="43227" r="56984" b="19724"/>
          <a:stretch/>
        </p:blipFill>
        <p:spPr>
          <a:xfrm>
            <a:off x="10363200" y="5924092"/>
            <a:ext cx="1727200" cy="885744"/>
          </a:xfrm>
          <a:prstGeom prst="rect">
            <a:avLst/>
          </a:prstGeom>
        </p:spPr>
      </p:pic>
      <p:sp>
        <p:nvSpPr>
          <p:cNvPr id="4" name="Date Placeholder 1"/>
          <p:cNvSpPr>
            <a:spLocks noGrp="1"/>
          </p:cNvSpPr>
          <p:nvPr>
            <p:ph type="dt" sz="half" idx="10"/>
          </p:nvPr>
        </p:nvSpPr>
        <p:spPr>
          <a:xfrm>
            <a:off x="609600" y="6489243"/>
            <a:ext cx="2844800" cy="365125"/>
          </a:xfrm>
        </p:spPr>
        <p:txBody>
          <a:bodyPr/>
          <a:lstStyle/>
          <a:p>
            <a:fld id="{BD62831E-274F-4839-9F9A-B95BADD1367A}" type="datetimeFigureOut">
              <a:rPr lang="en-US" smtClean="0">
                <a:solidFill>
                  <a:prstClr val="black">
                    <a:tint val="75000"/>
                  </a:prstClr>
                </a:solidFill>
              </a:rPr>
              <a:pPr/>
              <a:t>3/28/21</a:t>
            </a:fld>
            <a:endParaRPr lang="en-US">
              <a:solidFill>
                <a:prstClr val="black">
                  <a:tint val="75000"/>
                </a:prstClr>
              </a:solidFill>
            </a:endParaRPr>
          </a:p>
        </p:txBody>
      </p:sp>
      <p:pic>
        <p:nvPicPr>
          <p:cNvPr id="7" name="Picture 6" descr="logo.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6410" y="5314492"/>
            <a:ext cx="2532391" cy="2457908"/>
          </a:xfrm>
          <a:prstGeom prst="rect">
            <a:avLst/>
          </a:prstGeom>
        </p:spPr>
      </p:pic>
      <p:pic>
        <p:nvPicPr>
          <p:cNvPr id="8" name="Picture 7" descr="Logo_SCG_Color_Fin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44" y="6089192"/>
            <a:ext cx="1726057" cy="825500"/>
          </a:xfrm>
          <a:prstGeom prst="rect">
            <a:avLst/>
          </a:prstGeom>
        </p:spPr>
      </p:pic>
    </p:spTree>
    <p:extLst>
      <p:ext uri="{BB962C8B-B14F-4D97-AF65-F5344CB8AC3E}">
        <p14:creationId xmlns:p14="http://schemas.microsoft.com/office/powerpoint/2010/main" val="1909596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566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184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112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60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75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560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914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362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195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571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524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1E24DB6-1509-A843-B2E8-237864B6A17B}"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A2CDE-C7B4-1149-AE1D-B07D19C17D1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0" y="0"/>
            <a:ext cx="12192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2"/>
          <a:stretch>
            <a:fillRect/>
          </a:stretch>
        </p:blipFill>
        <p:spPr>
          <a:xfrm>
            <a:off x="118533" y="6356350"/>
            <a:ext cx="640080" cy="488950"/>
          </a:xfrm>
          <a:prstGeom prst="rect">
            <a:avLst/>
          </a:prstGeom>
        </p:spPr>
      </p:pic>
    </p:spTree>
    <p:extLst>
      <p:ext uri="{BB962C8B-B14F-4D97-AF65-F5344CB8AC3E}">
        <p14:creationId xmlns:p14="http://schemas.microsoft.com/office/powerpoint/2010/main" val="1322189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Date Placeholder 1"/>
          <p:cNvSpPr>
            <a:spLocks noGrp="1"/>
          </p:cNvSpPr>
          <p:nvPr>
            <p:ph type="dt" sz="half" idx="10"/>
          </p:nvPr>
        </p:nvSpPr>
        <p:spPr>
          <a:xfrm>
            <a:off x="609600" y="6489243"/>
            <a:ext cx="2844800" cy="365125"/>
          </a:xfrm>
        </p:spPr>
        <p:txBody>
          <a:bodyPr/>
          <a:lstStyle/>
          <a:p>
            <a:fld id="{BD62831E-274F-4839-9F9A-B95BADD1367A}" type="datetimeFigureOut">
              <a:rPr lang="en-US" smtClean="0">
                <a:solidFill>
                  <a:prstClr val="black">
                    <a:tint val="75000"/>
                  </a:prstClr>
                </a:solidFill>
              </a:rPr>
              <a:pPr/>
              <a:t>3/28/21</a:t>
            </a:fld>
            <a:endParaRPr lang="en-US">
              <a:solidFill>
                <a:prstClr val="black">
                  <a:tint val="75000"/>
                </a:prstClr>
              </a:solidFill>
            </a:endParaRPr>
          </a:p>
        </p:txBody>
      </p:sp>
    </p:spTree>
    <p:extLst>
      <p:ext uri="{BB962C8B-B14F-4D97-AF65-F5344CB8AC3E}">
        <p14:creationId xmlns:p14="http://schemas.microsoft.com/office/powerpoint/2010/main" val="1222204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873" t="43227" r="56984" b="19724"/>
          <a:stretch/>
        </p:blipFill>
        <p:spPr>
          <a:xfrm>
            <a:off x="10363200" y="5924092"/>
            <a:ext cx="1727200" cy="885744"/>
          </a:xfrm>
          <a:prstGeom prst="rect">
            <a:avLst/>
          </a:prstGeom>
        </p:spPr>
      </p:pic>
      <p:sp>
        <p:nvSpPr>
          <p:cNvPr id="4" name="Date Placeholder 1"/>
          <p:cNvSpPr>
            <a:spLocks noGrp="1"/>
          </p:cNvSpPr>
          <p:nvPr>
            <p:ph type="dt" sz="half" idx="10"/>
          </p:nvPr>
        </p:nvSpPr>
        <p:spPr>
          <a:xfrm>
            <a:off x="609600" y="6489243"/>
            <a:ext cx="2844800" cy="365125"/>
          </a:xfrm>
        </p:spPr>
        <p:txBody>
          <a:bodyPr/>
          <a:lstStyle/>
          <a:p>
            <a:fld id="{BD62831E-274F-4839-9F9A-B95BADD1367A}" type="datetimeFigureOut">
              <a:rPr lang="en-US" smtClean="0">
                <a:solidFill>
                  <a:prstClr val="black">
                    <a:tint val="75000"/>
                  </a:prstClr>
                </a:solidFill>
              </a:rPr>
              <a:pPr/>
              <a:t>3/28/21</a:t>
            </a:fld>
            <a:endParaRPr lang="en-US">
              <a:solidFill>
                <a:prstClr val="black">
                  <a:tint val="75000"/>
                </a:prstClr>
              </a:solidFill>
            </a:endParaRPr>
          </a:p>
        </p:txBody>
      </p:sp>
      <p:pic>
        <p:nvPicPr>
          <p:cNvPr id="7" name="Picture 6" descr="logo.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6410" y="5314492"/>
            <a:ext cx="2532391" cy="2457908"/>
          </a:xfrm>
          <a:prstGeom prst="rect">
            <a:avLst/>
          </a:prstGeom>
        </p:spPr>
      </p:pic>
      <p:pic>
        <p:nvPicPr>
          <p:cNvPr id="8" name="Picture 7" descr="Logo_SCG_Color_Fin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44" y="6089192"/>
            <a:ext cx="1726057" cy="825500"/>
          </a:xfrm>
          <a:prstGeom prst="rect">
            <a:avLst/>
          </a:prstGeom>
        </p:spPr>
      </p:pic>
    </p:spTree>
    <p:extLst>
      <p:ext uri="{BB962C8B-B14F-4D97-AF65-F5344CB8AC3E}">
        <p14:creationId xmlns:p14="http://schemas.microsoft.com/office/powerpoint/2010/main" val="552465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56591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465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9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133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979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9214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930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889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569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493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507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9029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1E24DB6-1509-A843-B2E8-237864B6A17B}"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A2CDE-C7B4-1149-AE1D-B07D19C17D1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0" y="0"/>
            <a:ext cx="12192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a:stretch>
            <a:fillRect/>
          </a:stretch>
        </p:blipFill>
        <p:spPr>
          <a:xfrm>
            <a:off x="118533" y="6356350"/>
            <a:ext cx="640080" cy="488950"/>
          </a:xfrm>
          <a:prstGeom prst="rect">
            <a:avLst/>
          </a:prstGeom>
        </p:spPr>
      </p:pic>
    </p:spTree>
    <p:extLst>
      <p:ext uri="{BB962C8B-B14F-4D97-AF65-F5344CB8AC3E}">
        <p14:creationId xmlns:p14="http://schemas.microsoft.com/office/powerpoint/2010/main" val="873819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873" t="43227" r="56984" b="19724"/>
          <a:stretch/>
        </p:blipFill>
        <p:spPr>
          <a:xfrm>
            <a:off x="10363200" y="5924092"/>
            <a:ext cx="1727200" cy="885744"/>
          </a:xfrm>
          <a:prstGeom prst="rect">
            <a:avLst/>
          </a:prstGeom>
        </p:spPr>
      </p:pic>
      <p:sp>
        <p:nvSpPr>
          <p:cNvPr id="4" name="Date Placeholder 1"/>
          <p:cNvSpPr>
            <a:spLocks noGrp="1"/>
          </p:cNvSpPr>
          <p:nvPr>
            <p:ph type="dt" sz="half" idx="10"/>
          </p:nvPr>
        </p:nvSpPr>
        <p:spPr>
          <a:xfrm>
            <a:off x="609600" y="6489243"/>
            <a:ext cx="2844800" cy="365125"/>
          </a:xfrm>
        </p:spPr>
        <p:txBody>
          <a:bodyPr/>
          <a:lstStyle/>
          <a:p>
            <a:fld id="{BD62831E-274F-4839-9F9A-B95BADD1367A}" type="datetimeFigureOut">
              <a:rPr lang="en-US" smtClean="0">
                <a:solidFill>
                  <a:prstClr val="black">
                    <a:tint val="75000"/>
                  </a:prstClr>
                </a:solidFill>
              </a:rPr>
              <a:pPr/>
              <a:t>3/28/21</a:t>
            </a:fld>
            <a:endParaRPr lang="en-US">
              <a:solidFill>
                <a:prstClr val="black">
                  <a:tint val="75000"/>
                </a:prstClr>
              </a:solidFill>
            </a:endParaRPr>
          </a:p>
        </p:txBody>
      </p:sp>
      <p:pic>
        <p:nvPicPr>
          <p:cNvPr id="7" name="Picture 6" descr="logo.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6410" y="5314492"/>
            <a:ext cx="2532391" cy="2457908"/>
          </a:xfrm>
          <a:prstGeom prst="rect">
            <a:avLst/>
          </a:prstGeom>
        </p:spPr>
      </p:pic>
      <p:pic>
        <p:nvPicPr>
          <p:cNvPr id="8" name="Picture 7" descr="Logo_SCG_Color_Fin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44" y="6089192"/>
            <a:ext cx="1726057" cy="825500"/>
          </a:xfrm>
          <a:prstGeom prst="rect">
            <a:avLst/>
          </a:prstGeom>
        </p:spPr>
      </p:pic>
    </p:spTree>
    <p:extLst>
      <p:ext uri="{BB962C8B-B14F-4D97-AF65-F5344CB8AC3E}">
        <p14:creationId xmlns:p14="http://schemas.microsoft.com/office/powerpoint/2010/main" val="1462235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606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88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595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8383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410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07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442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250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41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482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9203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1E24DB6-1509-A843-B2E8-237864B6A17B}"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A2CDE-C7B4-1149-AE1D-B07D19C17D1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0" y="0"/>
            <a:ext cx="12192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2"/>
          <a:stretch>
            <a:fillRect/>
          </a:stretch>
        </p:blipFill>
        <p:spPr>
          <a:xfrm>
            <a:off x="118533" y="6356350"/>
            <a:ext cx="640080" cy="488950"/>
          </a:xfrm>
          <a:prstGeom prst="rect">
            <a:avLst/>
          </a:prstGeom>
        </p:spPr>
      </p:pic>
    </p:spTree>
    <p:extLst>
      <p:ext uri="{BB962C8B-B14F-4D97-AF65-F5344CB8AC3E}">
        <p14:creationId xmlns:p14="http://schemas.microsoft.com/office/powerpoint/2010/main" val="4774446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Date Placeholder 1"/>
          <p:cNvSpPr>
            <a:spLocks noGrp="1"/>
          </p:cNvSpPr>
          <p:nvPr>
            <p:ph type="dt" sz="half" idx="10"/>
          </p:nvPr>
        </p:nvSpPr>
        <p:spPr>
          <a:xfrm>
            <a:off x="609600" y="6489243"/>
            <a:ext cx="2844800" cy="365125"/>
          </a:xfrm>
        </p:spPr>
        <p:txBody>
          <a:bodyPr/>
          <a:lstStyle/>
          <a:p>
            <a:fld id="{BD62831E-274F-4839-9F9A-B95BADD1367A}" type="datetimeFigureOut">
              <a:rPr lang="en-US" smtClean="0">
                <a:solidFill>
                  <a:prstClr val="black">
                    <a:tint val="75000"/>
                  </a:prstClr>
                </a:solidFill>
              </a:rPr>
              <a:pPr/>
              <a:t>3/28/21</a:t>
            </a:fld>
            <a:endParaRPr lang="en-US">
              <a:solidFill>
                <a:prstClr val="black">
                  <a:tint val="75000"/>
                </a:prstClr>
              </a:solidFill>
            </a:endParaRPr>
          </a:p>
        </p:txBody>
      </p:sp>
    </p:spTree>
    <p:extLst>
      <p:ext uri="{BB962C8B-B14F-4D97-AF65-F5344CB8AC3E}">
        <p14:creationId xmlns:p14="http://schemas.microsoft.com/office/powerpoint/2010/main" val="58524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Sty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7520" y="2189485"/>
            <a:ext cx="11074400" cy="1470025"/>
          </a:xfrm>
          <a:prstGeom prst="rect">
            <a:avLst/>
          </a:prstGeom>
        </p:spPr>
        <p:txBody>
          <a:bodyPr anchor="ctr"/>
          <a:lstStyle>
            <a:lvl1pPr>
              <a:defRPr sz="8500" baseline="0">
                <a:solidFill>
                  <a:schemeClr val="accent1"/>
                </a:solidFill>
              </a:defRPr>
            </a:lvl1pPr>
          </a:lstStyle>
          <a:p>
            <a:r>
              <a:rPr lang="en-US" dirty="0"/>
              <a:t>SLIDE TITLE </a:t>
            </a:r>
          </a:p>
        </p:txBody>
      </p:sp>
      <p:sp>
        <p:nvSpPr>
          <p:cNvPr id="8" name="Text Placeholder 7"/>
          <p:cNvSpPr>
            <a:spLocks noGrp="1"/>
          </p:cNvSpPr>
          <p:nvPr>
            <p:ph type="body" sz="quarter" idx="10" hasCustomPrompt="1"/>
          </p:nvPr>
        </p:nvSpPr>
        <p:spPr>
          <a:xfrm>
            <a:off x="477520" y="3022600"/>
            <a:ext cx="11074400" cy="1625600"/>
          </a:xfrm>
          <a:prstGeom prst="rect">
            <a:avLst/>
          </a:prstGeom>
        </p:spPr>
        <p:txBody>
          <a:bodyPr/>
          <a:lstStyle>
            <a:lvl1pPr marL="0" indent="0">
              <a:buNone/>
              <a:defRPr sz="8500" b="0" i="0" baseline="0">
                <a:latin typeface="Calibri" panose="020F0502020204030204" pitchFamily="34" charset="0"/>
              </a:defRPr>
            </a:lvl1pPr>
          </a:lstStyle>
          <a:p>
            <a:pPr lvl="0"/>
            <a:r>
              <a:rPr lang="en-US" dirty="0"/>
              <a:t>SECOND LINE</a:t>
            </a:r>
          </a:p>
        </p:txBody>
      </p:sp>
    </p:spTree>
    <p:extLst>
      <p:ext uri="{BB962C8B-B14F-4D97-AF65-F5344CB8AC3E}">
        <p14:creationId xmlns:p14="http://schemas.microsoft.com/office/powerpoint/2010/main" val="17320553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Sty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7520" y="2189485"/>
            <a:ext cx="11074400" cy="1470025"/>
          </a:xfrm>
          <a:prstGeom prst="rect">
            <a:avLst/>
          </a:prstGeom>
        </p:spPr>
        <p:txBody>
          <a:bodyPr lIns="91438" tIns="45719" rIns="91438" bIns="45719" anchor="ctr"/>
          <a:lstStyle>
            <a:lvl1pPr>
              <a:defRPr sz="11333" b="0" i="0" baseline="0">
                <a:solidFill>
                  <a:schemeClr val="accent1"/>
                </a:solidFill>
                <a:latin typeface="Calibri" panose="020F0502020204030204" pitchFamily="34" charset="0"/>
                <a:cs typeface="Calibri" panose="020F0502020204030204" pitchFamily="34" charset="0"/>
              </a:defRPr>
            </a:lvl1pPr>
          </a:lstStyle>
          <a:p>
            <a:r>
              <a:rPr lang="en-US" dirty="0"/>
              <a:t>SLIDE TITLE </a:t>
            </a:r>
          </a:p>
        </p:txBody>
      </p:sp>
      <p:sp>
        <p:nvSpPr>
          <p:cNvPr id="8" name="Text Placeholder 7"/>
          <p:cNvSpPr>
            <a:spLocks noGrp="1"/>
          </p:cNvSpPr>
          <p:nvPr>
            <p:ph type="body" sz="quarter" idx="10" hasCustomPrompt="1"/>
          </p:nvPr>
        </p:nvSpPr>
        <p:spPr>
          <a:xfrm>
            <a:off x="477520" y="3022600"/>
            <a:ext cx="11074400" cy="1625600"/>
          </a:xfrm>
          <a:prstGeom prst="rect">
            <a:avLst/>
          </a:prstGeom>
        </p:spPr>
        <p:txBody>
          <a:bodyPr lIns="91438" tIns="45719" rIns="91438" bIns="45719"/>
          <a:lstStyle>
            <a:lvl1pPr marL="0" indent="0">
              <a:buNone/>
              <a:defRPr sz="11333" b="0" i="0" baseline="0">
                <a:latin typeface="Calibri" panose="020F0502020204030204" pitchFamily="34" charset="0"/>
              </a:defRPr>
            </a:lvl1pPr>
          </a:lstStyle>
          <a:p>
            <a:pPr lvl="0"/>
            <a:r>
              <a:rPr lang="en-US" dirty="0"/>
              <a:t>SECOND LINE</a:t>
            </a:r>
          </a:p>
        </p:txBody>
      </p:sp>
    </p:spTree>
    <p:extLst>
      <p:ext uri="{BB962C8B-B14F-4D97-AF65-F5344CB8AC3E}">
        <p14:creationId xmlns:p14="http://schemas.microsoft.com/office/powerpoint/2010/main" val="23618319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Standard 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8120"/>
            <a:ext cx="12192000" cy="1143000"/>
          </a:xfrm>
          <a:prstGeom prst="rect">
            <a:avLst/>
          </a:prstGeom>
        </p:spPr>
        <p:txBody>
          <a:bodyPr lIns="91438" tIns="45719" rIns="91438" bIns="45719">
            <a:normAutofit/>
          </a:bodyPr>
          <a:lstStyle>
            <a:lvl1pPr marL="486809" indent="0">
              <a:defRPr sz="5333" b="0"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91438" tIns="45719" rIns="91438" bIns="45719">
            <a:noAutofit/>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4889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lIns="91438" tIns="45719" rIns="91438" bIns="45719" anchor="t"/>
          <a:lstStyle>
            <a:lvl1pPr algn="l">
              <a:defRPr sz="5333" b="0" i="0" cap="a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lIns="91438" tIns="45719" rIns="91438" bIns="45719"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38" tIns="45719" rIns="91438" bIns="45719"/>
          <a:lstStyle/>
          <a:p>
            <a:pPr defTabSz="1219140"/>
            <a:fld id="{FAB3549D-8E25-43F2-8014-5235D4914D60}" type="datetimeFigureOut">
              <a:rPr lang="en-US" smtClean="0">
                <a:solidFill>
                  <a:srgbClr val="FFFFFF"/>
                </a:solidFill>
              </a:rPr>
              <a:pPr defTabSz="1219140"/>
              <a:t>3/28/21</a:t>
            </a:fld>
            <a:endParaRPr lang="en-US">
              <a:solidFill>
                <a:srgbClr val="FFFFFF"/>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38" tIns="45719" rIns="91438" bIns="45719"/>
          <a:lstStyle/>
          <a:p>
            <a:pPr defTabSz="1219140"/>
            <a:endParaRPr lang="en-US">
              <a:solidFill>
                <a:srgbClr val="FFFFFF"/>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38" tIns="45719" rIns="91438" bIns="45719"/>
          <a:lstStyle/>
          <a:p>
            <a:pPr defTabSz="1219140"/>
            <a:fld id="{162DA753-2800-4697-A7D7-47D04D5B873A}" type="slidenum">
              <a:rPr lang="en-US" smtClean="0">
                <a:solidFill>
                  <a:srgbClr val="FFFFFF"/>
                </a:solidFill>
              </a:rPr>
              <a:pPr defTabSz="1219140"/>
              <a:t>‹#›</a:t>
            </a:fld>
            <a:endParaRPr lang="en-US">
              <a:solidFill>
                <a:srgbClr val="FFFFFF"/>
              </a:solidFill>
            </a:endParaRPr>
          </a:p>
        </p:txBody>
      </p:sp>
    </p:spTree>
    <p:extLst>
      <p:ext uri="{BB962C8B-B14F-4D97-AF65-F5344CB8AC3E}">
        <p14:creationId xmlns:p14="http://schemas.microsoft.com/office/powerpoint/2010/main" val="40149341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7" y="273049"/>
            <a:ext cx="4011084" cy="1162051"/>
          </a:xfrm>
          <a:prstGeom prst="rect">
            <a:avLst/>
          </a:prstGeom>
        </p:spPr>
        <p:txBody>
          <a:bodyPr lIns="91438" tIns="45719" rIns="91438" bIns="45719" anchor="b">
            <a:noAutofit/>
          </a:bodyPr>
          <a:lstStyle>
            <a:lvl1pPr algn="l">
              <a:lnSpc>
                <a:spcPts val="4000"/>
              </a:lnSpc>
              <a:defRPr sz="4267" b="0"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6"/>
            <a:ext cx="6815667" cy="5853113"/>
          </a:xfrm>
          <a:prstGeom prst="rect">
            <a:avLst/>
          </a:prstGeom>
        </p:spPr>
        <p:txBody>
          <a:bodyPr lIns="91438" tIns="45719" rIns="91438" bIns="45719"/>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lIns="91438" tIns="45719" rIns="91438" bIns="45719"/>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Tree>
    <p:extLst>
      <p:ext uri="{BB962C8B-B14F-4D97-AF65-F5344CB8AC3E}">
        <p14:creationId xmlns:p14="http://schemas.microsoft.com/office/powerpoint/2010/main" val="2499581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09600" y="274639"/>
            <a:ext cx="10972800" cy="11432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67" name="Shape 67"/>
          <p:cNvSpPr txBox="1">
            <a:spLocks noGrp="1"/>
          </p:cNvSpPr>
          <p:nvPr>
            <p:ph type="body" idx="1"/>
          </p:nvPr>
        </p:nvSpPr>
        <p:spPr>
          <a:xfrm>
            <a:off x="609600" y="2512459"/>
            <a:ext cx="5386800" cy="581600"/>
          </a:xfrm>
          <a:prstGeom prst="rect">
            <a:avLst/>
          </a:prstGeom>
          <a:noFill/>
          <a:ln>
            <a:noFill/>
          </a:ln>
        </p:spPr>
        <p:txBody>
          <a:bodyPr spcFirstLastPara="1" wrap="square" lIns="91425" tIns="91425" rIns="91425" bIns="91425" anchor="b" anchorCtr="0"/>
          <a:lstStyle>
            <a:lvl1pPr marL="609585" marR="0" lvl="0" indent="-304792" algn="l" rtl="0">
              <a:lnSpc>
                <a:spcPct val="100000"/>
              </a:lnSpc>
              <a:spcBef>
                <a:spcPts val="0"/>
              </a:spcBef>
              <a:spcAft>
                <a:spcPts val="0"/>
              </a:spcAft>
              <a:buClr>
                <a:srgbClr val="ED3029"/>
              </a:buClr>
              <a:buSzPts val="1400"/>
              <a:buFont typeface="Verdana"/>
              <a:buNone/>
              <a:defRPr sz="1867"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9pPr>
          </a:lstStyle>
          <a:p>
            <a:endParaRPr/>
          </a:p>
        </p:txBody>
      </p:sp>
      <p:sp>
        <p:nvSpPr>
          <p:cNvPr id="68" name="Shape 68"/>
          <p:cNvSpPr txBox="1">
            <a:spLocks noGrp="1"/>
          </p:cNvSpPr>
          <p:nvPr>
            <p:ph type="body" idx="2"/>
          </p:nvPr>
        </p:nvSpPr>
        <p:spPr>
          <a:xfrm>
            <a:off x="609600" y="3098800"/>
            <a:ext cx="5386800" cy="30272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9" name="Shape 69"/>
          <p:cNvSpPr txBox="1">
            <a:spLocks noGrp="1"/>
          </p:cNvSpPr>
          <p:nvPr>
            <p:ph type="body" idx="3"/>
          </p:nvPr>
        </p:nvSpPr>
        <p:spPr>
          <a:xfrm>
            <a:off x="6193368" y="2512459"/>
            <a:ext cx="5389200" cy="581600"/>
          </a:xfrm>
          <a:prstGeom prst="rect">
            <a:avLst/>
          </a:prstGeom>
          <a:noFill/>
          <a:ln>
            <a:noFill/>
          </a:ln>
        </p:spPr>
        <p:txBody>
          <a:bodyPr spcFirstLastPara="1" wrap="square" lIns="91425" tIns="91425" rIns="91425" bIns="91425" anchor="b" anchorCtr="0"/>
          <a:lstStyle>
            <a:lvl1pPr marL="609585" marR="0" lvl="0" indent="-304792" algn="l" rtl="0">
              <a:lnSpc>
                <a:spcPct val="100000"/>
              </a:lnSpc>
              <a:spcBef>
                <a:spcPts val="0"/>
              </a:spcBef>
              <a:spcAft>
                <a:spcPts val="0"/>
              </a:spcAft>
              <a:buClr>
                <a:srgbClr val="ED3029"/>
              </a:buClr>
              <a:buSzPts val="1400"/>
              <a:buFont typeface="Verdana"/>
              <a:buNone/>
              <a:defRPr sz="1867"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9pPr>
          </a:lstStyle>
          <a:p>
            <a:endParaRPr/>
          </a:p>
        </p:txBody>
      </p:sp>
      <p:sp>
        <p:nvSpPr>
          <p:cNvPr id="70" name="Shape 70"/>
          <p:cNvSpPr txBox="1">
            <a:spLocks noGrp="1"/>
          </p:cNvSpPr>
          <p:nvPr>
            <p:ph type="body" idx="4"/>
          </p:nvPr>
        </p:nvSpPr>
        <p:spPr>
          <a:xfrm>
            <a:off x="6193368" y="3090333"/>
            <a:ext cx="5389200" cy="30360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dt" idx="10"/>
          </p:nvPr>
        </p:nvSpPr>
        <p:spPr>
          <a:xfrm>
            <a:off x="609600" y="6356349"/>
            <a:ext cx="2844800" cy="36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609585"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2" name="Shape 72"/>
          <p:cNvSpPr txBox="1">
            <a:spLocks noGrp="1"/>
          </p:cNvSpPr>
          <p:nvPr>
            <p:ph type="ftr" idx="11"/>
          </p:nvPr>
        </p:nvSpPr>
        <p:spPr>
          <a:xfrm>
            <a:off x="4165600" y="6356349"/>
            <a:ext cx="3860800" cy="36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609585"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737600" y="6356349"/>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9pPr>
          </a:lstStyle>
          <a:p>
            <a:fld id="{00000000-1234-1234-1234-123412341234}" type="slidenum">
              <a:rPr lang="uk-UA" smtClean="0"/>
              <a:pPr/>
              <a:t>‹#›</a:t>
            </a:fld>
            <a:endParaRPr lang="uk-UA" sz="1867" dirty="0">
              <a:solidFill>
                <a:srgbClr val="000000"/>
              </a:solidFill>
              <a:latin typeface="Arial"/>
              <a:ea typeface="Arial"/>
              <a:cs typeface="Arial"/>
              <a:sym typeface="Arial"/>
            </a:endParaRPr>
          </a:p>
        </p:txBody>
      </p:sp>
      <p:sp>
        <p:nvSpPr>
          <p:cNvPr id="74" name="Shape 74"/>
          <p:cNvSpPr txBox="1">
            <a:spLocks noGrp="1"/>
          </p:cNvSpPr>
          <p:nvPr>
            <p:ph type="body" idx="5"/>
          </p:nvPr>
        </p:nvSpPr>
        <p:spPr>
          <a:xfrm>
            <a:off x="601133" y="1583267"/>
            <a:ext cx="10981200" cy="7196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118205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0" i="0">
                <a:latin typeface="Calibri" panose="020F0502020204030204" pitchFamily="34" charset="0"/>
                <a:cs typeface="Calibri" panose="020F050202020403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20251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8B2E-FB7C-C24C-A67F-087E1A5639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ABD8B1-89BE-8D47-8FB7-F0A58542B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B7A5C-56A2-8244-97DE-038203EA07B0}"/>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5" name="Footer Placeholder 4">
            <a:extLst>
              <a:ext uri="{FF2B5EF4-FFF2-40B4-BE49-F238E27FC236}">
                <a16:creationId xmlns:a16="http://schemas.microsoft.com/office/drawing/2014/main" id="{F3CF57EB-C5FE-E549-BE1C-BC82EB959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6B0C6-5C8A-A743-B598-A8D3BE56E45C}"/>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8965115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E108-DA2B-1A4E-9561-EB7D2F8CD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C3BD2F-4F6A-3C41-8AC8-BDD412712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28F3-7501-7544-89B4-BBC7206494D0}"/>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5" name="Footer Placeholder 4">
            <a:extLst>
              <a:ext uri="{FF2B5EF4-FFF2-40B4-BE49-F238E27FC236}">
                <a16:creationId xmlns:a16="http://schemas.microsoft.com/office/drawing/2014/main" id="{C5AA9808-C123-D041-9CCB-5CEB461F3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4B449-D2B6-0B42-9006-339F5B813C0F}"/>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21305796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5D9E-05ED-9C42-9640-4FA8EE5C6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1BAFF-4A89-2D43-B6BB-6C4DA1B510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A868E6-38FC-504A-874B-0BA9DBEB7EFF}"/>
              </a:ext>
            </a:extLst>
          </p:cNvPr>
          <p:cNvSpPr>
            <a:spLocks noGrp="1"/>
          </p:cNvSpPr>
          <p:nvPr>
            <p:ph type="dt" sz="half" idx="10"/>
          </p:nvPr>
        </p:nvSpPr>
        <p:spPr/>
        <p:txBody>
          <a:bodyPr/>
          <a:lstStyle/>
          <a:p>
            <a:fld id="{07D222BE-D86A-2342-8298-06EF1A7F2246}" type="datetimeFigureOut">
              <a:rPr lang="en-US" smtClean="0"/>
              <a:t>3/28/21</a:t>
            </a:fld>
            <a:endParaRPr lang="en-US"/>
          </a:p>
        </p:txBody>
      </p:sp>
      <p:sp>
        <p:nvSpPr>
          <p:cNvPr id="5" name="Footer Placeholder 4">
            <a:extLst>
              <a:ext uri="{FF2B5EF4-FFF2-40B4-BE49-F238E27FC236}">
                <a16:creationId xmlns:a16="http://schemas.microsoft.com/office/drawing/2014/main" id="{A5E77D17-876F-0B4B-BB10-9F3A248AF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A1CB1-A389-5D4D-8961-16274064B8A2}"/>
              </a:ext>
            </a:extLst>
          </p:cNvPr>
          <p:cNvSpPr>
            <a:spLocks noGrp="1"/>
          </p:cNvSpPr>
          <p:nvPr>
            <p:ph type="sldNum" sz="quarter" idx="12"/>
          </p:nvPr>
        </p:nvSpPr>
        <p:spPr/>
        <p:txBody>
          <a:bodyPr/>
          <a:lstStyle/>
          <a:p>
            <a:fld id="{FE52379A-2C99-7B47-886B-97F5559CB2B5}" type="slidenum">
              <a:rPr lang="en-US" smtClean="0"/>
              <a:t>‹#›</a:t>
            </a:fld>
            <a:endParaRPr lang="en-US"/>
          </a:p>
        </p:txBody>
      </p:sp>
    </p:spTree>
    <p:extLst>
      <p:ext uri="{BB962C8B-B14F-4D97-AF65-F5344CB8AC3E}">
        <p14:creationId xmlns:p14="http://schemas.microsoft.com/office/powerpoint/2010/main" val="233539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3/28/21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40935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8" r:id="rId5"/>
  </p:sldLayoutIdLst>
  <p:txStyles>
    <p:titleStyle>
      <a:lvl1pPr algn="l" defTabSz="1219140" rtl="0" eaLnBrk="1" latinLnBrk="0" hangingPunct="1">
        <a:spcBef>
          <a:spcPct val="0"/>
        </a:spcBef>
        <a:buNone/>
        <a:defRPr sz="6400" kern="1200">
          <a:solidFill>
            <a:schemeClr val="tx1"/>
          </a:solidFill>
          <a:effectLst>
            <a:outerShdw blurRad="38100" dist="38100" dir="2700000" algn="tl">
              <a:srgbClr val="000000">
                <a:alpha val="43137"/>
              </a:srgbClr>
            </a:outerShdw>
          </a:effectLst>
          <a:latin typeface="Alternate Gothic W01 No 2"/>
          <a:ea typeface="+mj-ea"/>
          <a:cs typeface="Alternate Gothic W01 No 2"/>
        </a:defRPr>
      </a:lvl1pPr>
    </p:titleStyle>
    <p:bodyStyle>
      <a:lvl1pPr marL="457178" indent="-457178" algn="l" defTabSz="1219140" rtl="0" eaLnBrk="1" latinLnBrk="0" hangingPunct="1">
        <a:spcBef>
          <a:spcPct val="20000"/>
        </a:spcBef>
        <a:buClr>
          <a:schemeClr val="accent1"/>
        </a:buClr>
        <a:buSzPct val="100000"/>
        <a:buFont typeface="Lucida Grande"/>
        <a:buChar char="‣"/>
        <a:defRPr sz="1867" kern="1200">
          <a:solidFill>
            <a:schemeClr val="tx1"/>
          </a:solidFill>
          <a:latin typeface="Gotham Book"/>
          <a:ea typeface="+mn-ea"/>
          <a:cs typeface="Gotham Book"/>
        </a:defRPr>
      </a:lvl1pPr>
      <a:lvl2pPr marL="990550" indent="-380981" algn="l" defTabSz="1219140" rtl="0" eaLnBrk="1" latinLnBrk="0" hangingPunct="1">
        <a:spcBef>
          <a:spcPct val="20000"/>
        </a:spcBef>
        <a:buClr>
          <a:schemeClr val="tx2"/>
        </a:buClr>
        <a:buFont typeface="Lucida Grande"/>
        <a:buChar char="▾"/>
        <a:defRPr sz="1867" kern="1200">
          <a:solidFill>
            <a:schemeClr val="tx1"/>
          </a:solidFill>
          <a:latin typeface="Gotham Book"/>
          <a:ea typeface="+mn-ea"/>
          <a:cs typeface="Gotham Book"/>
        </a:defRPr>
      </a:lvl2pPr>
      <a:lvl3pPr marL="1523925" indent="-304784" algn="l" defTabSz="1219140" rtl="0" eaLnBrk="1" latinLnBrk="0" hangingPunct="1">
        <a:spcBef>
          <a:spcPct val="20000"/>
        </a:spcBef>
        <a:buClr>
          <a:schemeClr val="tx2"/>
        </a:buClr>
        <a:buFont typeface="Arial" pitchFamily="34" charset="0"/>
        <a:buChar char="•"/>
        <a:defRPr sz="1867" kern="1200">
          <a:solidFill>
            <a:schemeClr val="tx1"/>
          </a:solidFill>
          <a:latin typeface="Gotham Book"/>
          <a:ea typeface="+mn-ea"/>
          <a:cs typeface="Gotham Book"/>
        </a:defRPr>
      </a:lvl3pPr>
      <a:lvl4pPr marL="2133493" indent="-304784" algn="l" defTabSz="1219140" rtl="0" eaLnBrk="1" latinLnBrk="0" hangingPunct="1">
        <a:spcBef>
          <a:spcPct val="20000"/>
        </a:spcBef>
        <a:buClr>
          <a:schemeClr val="tx2"/>
        </a:buClr>
        <a:buFont typeface="Lucida Grande"/>
        <a:buChar char="»"/>
        <a:defRPr sz="1867" kern="1200">
          <a:solidFill>
            <a:schemeClr val="tx1"/>
          </a:solidFill>
          <a:latin typeface="Gotham Book"/>
          <a:ea typeface="+mn-ea"/>
          <a:cs typeface="Gotham Book"/>
        </a:defRPr>
      </a:lvl4pPr>
      <a:lvl5pPr marL="2743062" indent="-304784" algn="l" defTabSz="1219140" rtl="0" eaLnBrk="1" latinLnBrk="0" hangingPunct="1">
        <a:spcBef>
          <a:spcPct val="20000"/>
        </a:spcBef>
        <a:buClr>
          <a:schemeClr val="tx2"/>
        </a:buClr>
        <a:buSzPct val="80000"/>
        <a:buFont typeface="Arial"/>
        <a:buChar char="❯"/>
        <a:defRPr sz="1867" kern="1200">
          <a:solidFill>
            <a:schemeClr val="tx1"/>
          </a:solidFill>
          <a:latin typeface="Gotham Book"/>
          <a:ea typeface="+mn-ea"/>
          <a:cs typeface="Gotham Book"/>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89"/>
            <a:fld id="{E922EFBF-1C3E-DA43-A29F-4CDA87148DD5}" type="datetimeFigureOut">
              <a:rPr lang="en-US" smtClean="0">
                <a:solidFill>
                  <a:prstClr val="black">
                    <a:tint val="75000"/>
                  </a:prstClr>
                </a:solidFill>
              </a:rPr>
              <a:pPr defTabSz="457189"/>
              <a:t>3/28/21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575862B9-B3C6-5342-9C5E-7D5D8B9B4E46}"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8507952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4" r:id="rId13"/>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4938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1149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566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7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2EFBF-1C3E-DA43-A29F-4CDA87148DD5}" type="datetimeFigureOut">
              <a:rPr lang="en-US" smtClean="0">
                <a:solidFill>
                  <a:prstClr val="black">
                    <a:tint val="75000"/>
                  </a:prstClr>
                </a:solidFill>
              </a:rPr>
              <a:pPr/>
              <a:t>3/28/21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862B9-B3C6-5342-9C5E-7D5D8B9B4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0286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82746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Lst>
  <p:txStyles>
    <p:titleStyle>
      <a:lvl1pPr algn="l" defTabSz="1219140" rtl="0" eaLnBrk="1" latinLnBrk="0" hangingPunct="1">
        <a:spcBef>
          <a:spcPct val="0"/>
        </a:spcBef>
        <a:buNone/>
        <a:defRPr sz="6400" kern="1200">
          <a:solidFill>
            <a:schemeClr val="tx1"/>
          </a:solidFill>
          <a:effectLst>
            <a:outerShdw blurRad="38100" dist="38100" dir="2700000" algn="tl">
              <a:srgbClr val="000000">
                <a:alpha val="43137"/>
              </a:srgbClr>
            </a:outerShdw>
          </a:effectLst>
          <a:latin typeface="Alternate Gothic W01 No 2"/>
          <a:ea typeface="+mj-ea"/>
          <a:cs typeface="Alternate Gothic W01 No 2"/>
        </a:defRPr>
      </a:lvl1pPr>
    </p:titleStyle>
    <p:bodyStyle>
      <a:lvl1pPr marL="457178" indent="-457178" algn="l" defTabSz="1219140" rtl="0" eaLnBrk="1" latinLnBrk="0" hangingPunct="1">
        <a:spcBef>
          <a:spcPct val="20000"/>
        </a:spcBef>
        <a:buClr>
          <a:schemeClr val="accent1"/>
        </a:buClr>
        <a:buSzPct val="100000"/>
        <a:buFont typeface="Lucida Grande"/>
        <a:buChar char="‣"/>
        <a:defRPr sz="1867" kern="1200">
          <a:solidFill>
            <a:schemeClr val="tx1"/>
          </a:solidFill>
          <a:latin typeface="Gotham Book"/>
          <a:ea typeface="+mn-ea"/>
          <a:cs typeface="Gotham Book"/>
        </a:defRPr>
      </a:lvl1pPr>
      <a:lvl2pPr marL="990550" indent="-380981" algn="l" defTabSz="1219140" rtl="0" eaLnBrk="1" latinLnBrk="0" hangingPunct="1">
        <a:spcBef>
          <a:spcPct val="20000"/>
        </a:spcBef>
        <a:buClr>
          <a:schemeClr val="tx2"/>
        </a:buClr>
        <a:buFont typeface="Lucida Grande"/>
        <a:buChar char="▾"/>
        <a:defRPr sz="1867" kern="1200">
          <a:solidFill>
            <a:schemeClr val="tx1"/>
          </a:solidFill>
          <a:latin typeface="Gotham Book"/>
          <a:ea typeface="+mn-ea"/>
          <a:cs typeface="Gotham Book"/>
        </a:defRPr>
      </a:lvl2pPr>
      <a:lvl3pPr marL="1523925" indent="-304784" algn="l" defTabSz="1219140" rtl="0" eaLnBrk="1" latinLnBrk="0" hangingPunct="1">
        <a:spcBef>
          <a:spcPct val="20000"/>
        </a:spcBef>
        <a:buClr>
          <a:schemeClr val="tx2"/>
        </a:buClr>
        <a:buFont typeface="Arial" pitchFamily="34" charset="0"/>
        <a:buChar char="•"/>
        <a:defRPr sz="1867" kern="1200">
          <a:solidFill>
            <a:schemeClr val="tx1"/>
          </a:solidFill>
          <a:latin typeface="Gotham Book"/>
          <a:ea typeface="+mn-ea"/>
          <a:cs typeface="Gotham Book"/>
        </a:defRPr>
      </a:lvl3pPr>
      <a:lvl4pPr marL="2133493" indent="-304784" algn="l" defTabSz="1219140" rtl="0" eaLnBrk="1" latinLnBrk="0" hangingPunct="1">
        <a:spcBef>
          <a:spcPct val="20000"/>
        </a:spcBef>
        <a:buClr>
          <a:schemeClr val="tx2"/>
        </a:buClr>
        <a:buFont typeface="Lucida Grande"/>
        <a:buChar char="»"/>
        <a:defRPr sz="1867" kern="1200">
          <a:solidFill>
            <a:schemeClr val="tx1"/>
          </a:solidFill>
          <a:latin typeface="Gotham Book"/>
          <a:ea typeface="+mn-ea"/>
          <a:cs typeface="Gotham Book"/>
        </a:defRPr>
      </a:lvl4pPr>
      <a:lvl5pPr marL="2743062" indent="-304784" algn="l" defTabSz="1219140" rtl="0" eaLnBrk="1" latinLnBrk="0" hangingPunct="1">
        <a:spcBef>
          <a:spcPct val="20000"/>
        </a:spcBef>
        <a:buClr>
          <a:schemeClr val="tx2"/>
        </a:buClr>
        <a:buSzPct val="80000"/>
        <a:buFont typeface="Arial"/>
        <a:buChar char="❯"/>
        <a:defRPr sz="1867" kern="1200">
          <a:solidFill>
            <a:schemeClr val="tx1"/>
          </a:solidFill>
          <a:latin typeface="Gotham Book"/>
          <a:ea typeface="+mn-ea"/>
          <a:cs typeface="Gotham Book"/>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DF4684-B8D6-A24C-AB84-8C35CA2C5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76F0CA-DD90-4840-85D7-DA132AD4F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E105B-8494-1F49-8460-B95F69DFD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222BE-D86A-2342-8298-06EF1A7F2246}" type="datetimeFigureOut">
              <a:rPr lang="en-US" smtClean="0"/>
              <a:t>3/28/21</a:t>
            </a:fld>
            <a:endParaRPr lang="en-US"/>
          </a:p>
        </p:txBody>
      </p:sp>
      <p:sp>
        <p:nvSpPr>
          <p:cNvPr id="5" name="Footer Placeholder 4">
            <a:extLst>
              <a:ext uri="{FF2B5EF4-FFF2-40B4-BE49-F238E27FC236}">
                <a16:creationId xmlns:a16="http://schemas.microsoft.com/office/drawing/2014/main" id="{7D94DAAA-19CA-6A45-ADB3-A9BA1C8B8E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BCE4F8-9EEC-804A-80FD-0CE3E2F37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2379A-2C99-7B47-886B-97F5559CB2B5}" type="slidenum">
              <a:rPr lang="en-US" smtClean="0"/>
              <a:t>‹#›</a:t>
            </a:fld>
            <a:endParaRPr lang="en-US"/>
          </a:p>
        </p:txBody>
      </p:sp>
    </p:spTree>
    <p:extLst>
      <p:ext uri="{BB962C8B-B14F-4D97-AF65-F5344CB8AC3E}">
        <p14:creationId xmlns:p14="http://schemas.microsoft.com/office/powerpoint/2010/main" val="88400111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ahmedsidky.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ahmedsidky.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ahmedsidky.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ahmedsidky.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http://ahmedsidky.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hyperlink" Target="http://ahmedsidky.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ahmedsidky.com/" TargetMode="External"/><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hyperlink" Target="http://ahmedsidky.com/" TargetMode="External"/><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hyperlink" Target="http://ahmedsidky.com/" TargetMode="External"/><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hyperlink" Target="http://ahmedsidky.com/" TargetMode="Externa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ahmedsidky.com/" TargetMode="External"/><Relationship Id="rId5" Type="http://schemas.openxmlformats.org/officeDocument/2006/relationships/image" Target="../media/image9.tif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ahmedsidky.com/" TargetMode="External"/><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hyperlink" Target="http://ahmedsidk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855536"/>
            <a:ext cx="12192000" cy="1825096"/>
          </a:xfrm>
        </p:spPr>
        <p:txBody>
          <a:bodyPr>
            <a:normAutofit/>
          </a:bodyPr>
          <a:lstStyle/>
          <a:p>
            <a:pPr algn="ctr"/>
            <a:r>
              <a:rPr lang="en-US" dirty="0"/>
              <a:t>CULTURE-LED </a:t>
            </a:r>
            <a:br>
              <a:rPr lang="en-US" dirty="0"/>
            </a:br>
            <a:r>
              <a:rPr lang="en-US" dirty="0"/>
              <a:t>Agile TRANSFORMATION</a:t>
            </a:r>
          </a:p>
        </p:txBody>
      </p:sp>
    </p:spTree>
    <p:extLst>
      <p:ext uri="{BB962C8B-B14F-4D97-AF65-F5344CB8AC3E}">
        <p14:creationId xmlns:p14="http://schemas.microsoft.com/office/powerpoint/2010/main" val="44729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8" name="Shape 408"/>
          <p:cNvSpPr/>
          <p:nvPr/>
        </p:nvSpPr>
        <p:spPr>
          <a:xfrm>
            <a:off x="1016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Output</a:t>
            </a:r>
          </a:p>
        </p:txBody>
      </p:sp>
      <p:sp>
        <p:nvSpPr>
          <p:cNvPr id="409" name="Shape 409"/>
          <p:cNvSpPr/>
          <p:nvPr/>
        </p:nvSpPr>
        <p:spPr>
          <a:xfrm>
            <a:off x="4572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410" name="Shape 410"/>
          <p:cNvSpPr/>
          <p:nvPr/>
        </p:nvSpPr>
        <p:spPr>
          <a:xfrm>
            <a:off x="8131276"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Impact</a:t>
            </a:r>
          </a:p>
        </p:txBody>
      </p:sp>
      <p:sp>
        <p:nvSpPr>
          <p:cNvPr id="411" name="Shape 411"/>
          <p:cNvSpPr/>
          <p:nvPr/>
        </p:nvSpPr>
        <p:spPr>
          <a:xfrm>
            <a:off x="1016000" y="2412999"/>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3" name="Shape 413"/>
          <p:cNvSpPr/>
          <p:nvPr/>
        </p:nvSpPr>
        <p:spPr>
          <a:xfrm>
            <a:off x="4572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4" name="Shape 414"/>
          <p:cNvSpPr/>
          <p:nvPr/>
        </p:nvSpPr>
        <p:spPr>
          <a:xfrm>
            <a:off x="8128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415" name="Shape 415"/>
          <p:cNvPicPr preferRelativeResize="0"/>
          <p:nvPr/>
        </p:nvPicPr>
        <p:blipFill rotWithShape="1">
          <a:blip r:embed="rId3">
            <a:alphaModFix/>
          </a:blip>
          <a:srcRect/>
          <a:stretch/>
        </p:blipFill>
        <p:spPr>
          <a:xfrm>
            <a:off x="1509400" y="2671880"/>
            <a:ext cx="1657600" cy="2210000"/>
          </a:xfrm>
          <a:prstGeom prst="rect">
            <a:avLst/>
          </a:prstGeom>
          <a:noFill/>
          <a:ln>
            <a:noFill/>
          </a:ln>
        </p:spPr>
      </p:pic>
      <p:pic>
        <p:nvPicPr>
          <p:cNvPr id="416" name="Shape 416"/>
          <p:cNvPicPr preferRelativeResize="0"/>
          <p:nvPr/>
        </p:nvPicPr>
        <p:blipFill rotWithShape="1">
          <a:blip r:embed="rId3">
            <a:alphaModFix/>
          </a:blip>
          <a:srcRect/>
          <a:stretch/>
        </p:blipFill>
        <p:spPr>
          <a:xfrm>
            <a:off x="5165600" y="2671880"/>
            <a:ext cx="1657600" cy="2210000"/>
          </a:xfrm>
          <a:prstGeom prst="rect">
            <a:avLst/>
          </a:prstGeom>
          <a:noFill/>
          <a:ln>
            <a:noFill/>
          </a:ln>
        </p:spPr>
      </p:pic>
      <p:sp>
        <p:nvSpPr>
          <p:cNvPr id="2" name="Rectangle 1"/>
          <p:cNvSpPr/>
          <p:nvPr/>
        </p:nvSpPr>
        <p:spPr>
          <a:xfrm>
            <a:off x="1016000" y="5479161"/>
            <a:ext cx="29464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A “thing” produced and delivered to an audience.</a:t>
            </a:r>
          </a:p>
        </p:txBody>
      </p:sp>
      <p:sp>
        <p:nvSpPr>
          <p:cNvPr id="3" name="Rectangle 2"/>
          <p:cNvSpPr/>
          <p:nvPr/>
        </p:nvSpPr>
        <p:spPr>
          <a:xfrm>
            <a:off x="4470400" y="5459333"/>
            <a:ext cx="3048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The behavioral change(s) that occur in a member or members of the audience.</a:t>
            </a:r>
          </a:p>
        </p:txBody>
      </p:sp>
      <p:sp>
        <p:nvSpPr>
          <p:cNvPr id="4" name="Rectangle 3"/>
          <p:cNvSpPr/>
          <p:nvPr/>
        </p:nvSpPr>
        <p:spPr>
          <a:xfrm>
            <a:off x="8128000" y="5407131"/>
            <a:ext cx="29464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a:ea typeface="Oswald"/>
                <a:cs typeface="Oswald"/>
                <a:sym typeface="Oswald"/>
              </a:rPr>
              <a:t>Big systemic changes that need to happen to realize the vision, resulting from outcomes at scale.</a:t>
            </a:r>
            <a:endPar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endParaRPr>
          </a:p>
        </p:txBody>
      </p:sp>
      <p:sp>
        <p:nvSpPr>
          <p:cNvPr id="5" name="Rectangle 4"/>
          <p:cNvSpPr/>
          <p:nvPr/>
        </p:nvSpPr>
        <p:spPr>
          <a:xfrm>
            <a:off x="8322197" y="3029856"/>
            <a:ext cx="2558005" cy="1354217"/>
          </a:xfrm>
          <a:prstGeom prst="rect">
            <a:avLst/>
          </a:prstGeom>
        </p:spPr>
        <p:txBody>
          <a:bodyPr wrap="square">
            <a:spAutoFit/>
          </a:bodyPr>
          <a:lstStyle/>
          <a:p>
            <a:pPr lvl="0">
              <a:defRPr/>
            </a:pPr>
            <a:r>
              <a:rPr lang="en-US" sz="2000" dirty="0">
                <a:solidFill>
                  <a:srgbClr val="000000"/>
                </a:solidFill>
                <a:latin typeface="Calibri" panose="020F0502020204030204" pitchFamily="34" charset="0"/>
                <a:ea typeface="Alternate Gothic W01 No 2" charset="0"/>
                <a:cs typeface="Calibri" panose="020F0502020204030204" pitchFamily="34" charset="0"/>
              </a:rPr>
              <a:t>Collaboration across Silos</a:t>
            </a:r>
          </a:p>
          <a:p>
            <a:pPr lvl="0">
              <a:defRPr/>
            </a:pPr>
            <a:endPar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endParaRPr>
          </a:p>
          <a:p>
            <a:pPr lvl="0">
              <a:defRPr/>
            </a:pPr>
            <a:r>
              <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Leaders operate as a single team and not from a siloed mindset</a:t>
            </a:r>
          </a:p>
        </p:txBody>
      </p:sp>
      <p:sp>
        <p:nvSpPr>
          <p:cNvPr id="17" name="Shape 407">
            <a:extLst>
              <a:ext uri="{FF2B5EF4-FFF2-40B4-BE49-F238E27FC236}">
                <a16:creationId xmlns:a16="http://schemas.microsoft.com/office/drawing/2014/main" id="{3914C89A-C169-A14D-9B87-FFDE955440E6}"/>
              </a:ext>
            </a:extLst>
          </p:cNvPr>
          <p:cNvSpPr txBox="1">
            <a:spLocks noGrp="1"/>
          </p:cNvSpPr>
          <p:nvPr>
            <p:ph type="title"/>
          </p:nvPr>
        </p:nvSpPr>
        <p:spPr>
          <a:xfrm>
            <a:off x="469900" y="198120"/>
            <a:ext cx="12192000" cy="1143200"/>
          </a:xfrm>
          <a:prstGeom prst="rect">
            <a:avLst/>
          </a:prstGeom>
          <a:noFill/>
          <a:ln>
            <a:noFill/>
          </a:ln>
        </p:spPr>
        <p:txBody>
          <a:bodyPr lIns="121900" tIns="60933" rIns="121900" bIns="60933" anchor="t" anchorCtr="0">
            <a:noAutofit/>
          </a:bodyPr>
          <a:lstStyle/>
          <a:p>
            <a:pPr marL="486821" indent="-105831">
              <a:spcBef>
                <a:spcPts val="0"/>
              </a:spcBef>
              <a:buClr>
                <a:schemeClr val="lt1"/>
              </a:buClr>
              <a:buSzPct val="45833"/>
            </a:pPr>
            <a:r>
              <a:rPr lang="en-US" sz="2800" dirty="0">
                <a:solidFill>
                  <a:schemeClr val="accent3"/>
                </a:solidFill>
              </a:rPr>
              <a:t>Vision:</a:t>
            </a:r>
            <a:r>
              <a:rPr lang="en" sz="2800" dirty="0">
                <a:solidFill>
                  <a:schemeClr val="accent3"/>
                </a:solidFill>
              </a:rPr>
              <a:t> </a:t>
            </a:r>
            <a:r>
              <a:rPr lang="en-US" sz="2800" dirty="0">
                <a:ea typeface="Alternate Gothic W01 No 2" charset="0"/>
              </a:rPr>
              <a:t>A unified global team. Delivering a delightful experience. Everyday.</a:t>
            </a:r>
            <a:endParaRPr lang="en-US" sz="2800" dirty="0"/>
          </a:p>
        </p:txBody>
      </p:sp>
      <p:sp>
        <p:nvSpPr>
          <p:cNvPr id="18" name="Rectangle 17">
            <a:extLst>
              <a:ext uri="{FF2B5EF4-FFF2-40B4-BE49-F238E27FC236}">
                <a16:creationId xmlns:a16="http://schemas.microsoft.com/office/drawing/2014/main" id="{23D482C9-3DA9-B045-BAC6-7685E3B25DBB}"/>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186538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8" name="Shape 408"/>
          <p:cNvSpPr/>
          <p:nvPr/>
        </p:nvSpPr>
        <p:spPr>
          <a:xfrm>
            <a:off x="1016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Output</a:t>
            </a:r>
          </a:p>
        </p:txBody>
      </p:sp>
      <p:sp>
        <p:nvSpPr>
          <p:cNvPr id="409" name="Shape 409"/>
          <p:cNvSpPr/>
          <p:nvPr/>
        </p:nvSpPr>
        <p:spPr>
          <a:xfrm>
            <a:off x="4572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410" name="Shape 410"/>
          <p:cNvSpPr/>
          <p:nvPr/>
        </p:nvSpPr>
        <p:spPr>
          <a:xfrm>
            <a:off x="8131276"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Impact</a:t>
            </a:r>
          </a:p>
        </p:txBody>
      </p:sp>
      <p:sp>
        <p:nvSpPr>
          <p:cNvPr id="411" name="Shape 411"/>
          <p:cNvSpPr/>
          <p:nvPr/>
        </p:nvSpPr>
        <p:spPr>
          <a:xfrm>
            <a:off x="1016000" y="2412999"/>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3" name="Shape 413"/>
          <p:cNvSpPr/>
          <p:nvPr/>
        </p:nvSpPr>
        <p:spPr>
          <a:xfrm>
            <a:off x="4572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4" name="Shape 414"/>
          <p:cNvSpPr/>
          <p:nvPr/>
        </p:nvSpPr>
        <p:spPr>
          <a:xfrm>
            <a:off x="8128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415" name="Shape 415"/>
          <p:cNvPicPr preferRelativeResize="0"/>
          <p:nvPr/>
        </p:nvPicPr>
        <p:blipFill rotWithShape="1">
          <a:blip r:embed="rId3">
            <a:alphaModFix/>
          </a:blip>
          <a:srcRect/>
          <a:stretch/>
        </p:blipFill>
        <p:spPr>
          <a:xfrm>
            <a:off x="1509400" y="2671880"/>
            <a:ext cx="1657600" cy="2210000"/>
          </a:xfrm>
          <a:prstGeom prst="rect">
            <a:avLst/>
          </a:prstGeom>
          <a:noFill/>
          <a:ln>
            <a:noFill/>
          </a:ln>
        </p:spPr>
      </p:pic>
      <p:sp>
        <p:nvSpPr>
          <p:cNvPr id="2" name="Rectangle 1"/>
          <p:cNvSpPr/>
          <p:nvPr/>
        </p:nvSpPr>
        <p:spPr>
          <a:xfrm>
            <a:off x="1016000" y="5479161"/>
            <a:ext cx="29464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A “thing” produced and delivered to an audience.</a:t>
            </a:r>
          </a:p>
        </p:txBody>
      </p:sp>
      <p:sp>
        <p:nvSpPr>
          <p:cNvPr id="3" name="Rectangle 2"/>
          <p:cNvSpPr/>
          <p:nvPr/>
        </p:nvSpPr>
        <p:spPr>
          <a:xfrm>
            <a:off x="4470400" y="5459333"/>
            <a:ext cx="3048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The behavioral change(s) that occur in a member or members of the audience.</a:t>
            </a:r>
          </a:p>
        </p:txBody>
      </p:sp>
      <p:sp>
        <p:nvSpPr>
          <p:cNvPr id="4" name="Rectangle 3"/>
          <p:cNvSpPr/>
          <p:nvPr/>
        </p:nvSpPr>
        <p:spPr>
          <a:xfrm>
            <a:off x="8128000" y="5407131"/>
            <a:ext cx="29464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a:ea typeface="Oswald"/>
                <a:cs typeface="Oswald"/>
                <a:sym typeface="Oswald"/>
              </a:rPr>
              <a:t>Big systemic changes that need to happen to realize the vision, resulting from outcomes at scale.</a:t>
            </a:r>
            <a:endPar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endParaRPr>
          </a:p>
        </p:txBody>
      </p:sp>
      <p:sp>
        <p:nvSpPr>
          <p:cNvPr id="15" name="Rectangle 14"/>
          <p:cNvSpPr/>
          <p:nvPr/>
        </p:nvSpPr>
        <p:spPr>
          <a:xfrm>
            <a:off x="4597400" y="2962016"/>
            <a:ext cx="2946400"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People reach outside their departments and business units to help each other when working on common goals </a:t>
            </a:r>
          </a:p>
        </p:txBody>
      </p:sp>
      <p:sp>
        <p:nvSpPr>
          <p:cNvPr id="17" name="Rectangle 16">
            <a:extLst>
              <a:ext uri="{FF2B5EF4-FFF2-40B4-BE49-F238E27FC236}">
                <a16:creationId xmlns:a16="http://schemas.microsoft.com/office/drawing/2014/main" id="{04805F8C-6D5B-6E42-A8B7-BDFC393E8ACB}"/>
              </a:ext>
            </a:extLst>
          </p:cNvPr>
          <p:cNvSpPr/>
          <p:nvPr/>
        </p:nvSpPr>
        <p:spPr>
          <a:xfrm>
            <a:off x="8322197" y="3029856"/>
            <a:ext cx="2558005" cy="1354217"/>
          </a:xfrm>
          <a:prstGeom prst="rect">
            <a:avLst/>
          </a:prstGeom>
        </p:spPr>
        <p:txBody>
          <a:bodyPr wrap="square">
            <a:spAutoFit/>
          </a:bodyPr>
          <a:lstStyle/>
          <a:p>
            <a:pPr lvl="0">
              <a:defRPr/>
            </a:pPr>
            <a:r>
              <a:rPr lang="en-US" sz="2000" dirty="0">
                <a:solidFill>
                  <a:srgbClr val="000000"/>
                </a:solidFill>
                <a:latin typeface="Calibri" panose="020F0502020204030204" pitchFamily="34" charset="0"/>
                <a:ea typeface="Alternate Gothic W01 No 2" charset="0"/>
                <a:cs typeface="Calibri" panose="020F0502020204030204" pitchFamily="34" charset="0"/>
              </a:rPr>
              <a:t>Collaboration across Silos</a:t>
            </a:r>
          </a:p>
          <a:p>
            <a:pPr lvl="0">
              <a:defRPr/>
            </a:pPr>
            <a:endPar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endParaRPr>
          </a:p>
          <a:p>
            <a:pPr lvl="0">
              <a:defRPr/>
            </a:pPr>
            <a:r>
              <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Leaders operate as a single team and not from a siloed mindset</a:t>
            </a:r>
          </a:p>
        </p:txBody>
      </p:sp>
      <p:sp>
        <p:nvSpPr>
          <p:cNvPr id="18" name="Shape 407">
            <a:extLst>
              <a:ext uri="{FF2B5EF4-FFF2-40B4-BE49-F238E27FC236}">
                <a16:creationId xmlns:a16="http://schemas.microsoft.com/office/drawing/2014/main" id="{DF36F78A-79B2-644E-B060-0E9D7018F2F3}"/>
              </a:ext>
            </a:extLst>
          </p:cNvPr>
          <p:cNvSpPr txBox="1">
            <a:spLocks noGrp="1"/>
          </p:cNvSpPr>
          <p:nvPr>
            <p:ph type="title"/>
          </p:nvPr>
        </p:nvSpPr>
        <p:spPr>
          <a:xfrm>
            <a:off x="469900" y="198120"/>
            <a:ext cx="12192000" cy="1143200"/>
          </a:xfrm>
          <a:prstGeom prst="rect">
            <a:avLst/>
          </a:prstGeom>
          <a:noFill/>
          <a:ln>
            <a:noFill/>
          </a:ln>
        </p:spPr>
        <p:txBody>
          <a:bodyPr lIns="121900" tIns="60933" rIns="121900" bIns="60933" anchor="t" anchorCtr="0">
            <a:noAutofit/>
          </a:bodyPr>
          <a:lstStyle/>
          <a:p>
            <a:pPr marL="486821" indent="-105831">
              <a:spcBef>
                <a:spcPts val="0"/>
              </a:spcBef>
              <a:buClr>
                <a:schemeClr val="lt1"/>
              </a:buClr>
              <a:buSzPct val="45833"/>
            </a:pPr>
            <a:r>
              <a:rPr lang="en-US" sz="2800" dirty="0">
                <a:solidFill>
                  <a:schemeClr val="accent3"/>
                </a:solidFill>
              </a:rPr>
              <a:t>Vision:</a:t>
            </a:r>
            <a:r>
              <a:rPr lang="en" sz="2800" dirty="0">
                <a:solidFill>
                  <a:schemeClr val="accent3"/>
                </a:solidFill>
              </a:rPr>
              <a:t> </a:t>
            </a:r>
            <a:r>
              <a:rPr lang="en-US" sz="2800" dirty="0">
                <a:ea typeface="Alternate Gothic W01 No 2" charset="0"/>
              </a:rPr>
              <a:t>A unified global team. Delivering a delightful experience. Everyday.</a:t>
            </a:r>
            <a:endParaRPr lang="en-US" sz="2800" dirty="0"/>
          </a:p>
        </p:txBody>
      </p:sp>
      <p:sp>
        <p:nvSpPr>
          <p:cNvPr id="19" name="Rectangle 18">
            <a:extLst>
              <a:ext uri="{FF2B5EF4-FFF2-40B4-BE49-F238E27FC236}">
                <a16:creationId xmlns:a16="http://schemas.microsoft.com/office/drawing/2014/main" id="{8F46218D-00F0-044E-90DE-35D311206849}"/>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74894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16" name="Shape 409"/>
          <p:cNvSpPr/>
          <p:nvPr/>
        </p:nvSpPr>
        <p:spPr>
          <a:xfrm>
            <a:off x="4432300" y="15367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17" name="Shape 413"/>
          <p:cNvSpPr/>
          <p:nvPr/>
        </p:nvSpPr>
        <p:spPr>
          <a:xfrm>
            <a:off x="4432300" y="22479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8" name="Shape 408"/>
          <p:cNvSpPr/>
          <p:nvPr/>
        </p:nvSpPr>
        <p:spPr>
          <a:xfrm>
            <a:off x="1016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Output</a:t>
            </a:r>
          </a:p>
        </p:txBody>
      </p:sp>
      <p:sp>
        <p:nvSpPr>
          <p:cNvPr id="409" name="Shape 409"/>
          <p:cNvSpPr/>
          <p:nvPr/>
        </p:nvSpPr>
        <p:spPr>
          <a:xfrm>
            <a:off x="4572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410" name="Shape 410"/>
          <p:cNvSpPr/>
          <p:nvPr/>
        </p:nvSpPr>
        <p:spPr>
          <a:xfrm>
            <a:off x="8131276"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Impact</a:t>
            </a:r>
          </a:p>
        </p:txBody>
      </p:sp>
      <p:sp>
        <p:nvSpPr>
          <p:cNvPr id="411" name="Shape 411"/>
          <p:cNvSpPr/>
          <p:nvPr/>
        </p:nvSpPr>
        <p:spPr>
          <a:xfrm>
            <a:off x="1016000" y="2412999"/>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3" name="Shape 413"/>
          <p:cNvSpPr/>
          <p:nvPr/>
        </p:nvSpPr>
        <p:spPr>
          <a:xfrm>
            <a:off x="4572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4" name="Shape 414"/>
          <p:cNvSpPr/>
          <p:nvPr/>
        </p:nvSpPr>
        <p:spPr>
          <a:xfrm>
            <a:off x="8128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415" name="Shape 415"/>
          <p:cNvPicPr preferRelativeResize="0"/>
          <p:nvPr/>
        </p:nvPicPr>
        <p:blipFill rotWithShape="1">
          <a:blip r:embed="rId3">
            <a:alphaModFix/>
          </a:blip>
          <a:srcRect/>
          <a:stretch/>
        </p:blipFill>
        <p:spPr>
          <a:xfrm>
            <a:off x="1509400" y="2671880"/>
            <a:ext cx="1657600" cy="2210000"/>
          </a:xfrm>
          <a:prstGeom prst="rect">
            <a:avLst/>
          </a:prstGeom>
          <a:noFill/>
          <a:ln>
            <a:noFill/>
          </a:ln>
        </p:spPr>
      </p:pic>
      <p:sp>
        <p:nvSpPr>
          <p:cNvPr id="2" name="Rectangle 1"/>
          <p:cNvSpPr/>
          <p:nvPr/>
        </p:nvSpPr>
        <p:spPr>
          <a:xfrm>
            <a:off x="1016000" y="5479161"/>
            <a:ext cx="29464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A “thing” produced and delivered to an audience.</a:t>
            </a:r>
          </a:p>
        </p:txBody>
      </p:sp>
      <p:sp>
        <p:nvSpPr>
          <p:cNvPr id="3" name="Rectangle 2"/>
          <p:cNvSpPr/>
          <p:nvPr/>
        </p:nvSpPr>
        <p:spPr>
          <a:xfrm>
            <a:off x="4470400" y="5459333"/>
            <a:ext cx="3048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The behavioral change(s) that occur in a member or members of the audience.</a:t>
            </a:r>
          </a:p>
        </p:txBody>
      </p:sp>
      <p:sp>
        <p:nvSpPr>
          <p:cNvPr id="4" name="Rectangle 3"/>
          <p:cNvSpPr/>
          <p:nvPr/>
        </p:nvSpPr>
        <p:spPr>
          <a:xfrm>
            <a:off x="8128000" y="5407131"/>
            <a:ext cx="29464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a:ea typeface="Oswald"/>
                <a:cs typeface="Oswald"/>
                <a:sym typeface="Oswald"/>
              </a:rPr>
              <a:t>Big systemic changes that need to happen to realize the vision, resulting from outcomes at scale.</a:t>
            </a:r>
            <a:endPar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endParaRPr>
          </a:p>
        </p:txBody>
      </p:sp>
      <p:sp>
        <p:nvSpPr>
          <p:cNvPr id="22" name="Rectangle 21"/>
          <p:cNvSpPr/>
          <p:nvPr/>
        </p:nvSpPr>
        <p:spPr>
          <a:xfrm>
            <a:off x="4597400" y="2631491"/>
            <a:ext cx="2819400" cy="20313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Team members take initiative and do things outside of their defined role instead of complaining, blaming others, giving excuses or saying “someone should do this </a:t>
            </a:r>
            <a:r>
              <a:rPr kumimoji="0" lang="mr-IN"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Alternate Gothic W01 No 2" charset="0"/>
              </a:rPr>
              <a:t>…</a:t>
            </a:r>
            <a:r>
              <a:rPr kumimoji="0" lang="en-US"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a:t>
            </a:r>
          </a:p>
        </p:txBody>
      </p:sp>
      <p:sp>
        <p:nvSpPr>
          <p:cNvPr id="20" name="Rectangle 19">
            <a:extLst>
              <a:ext uri="{FF2B5EF4-FFF2-40B4-BE49-F238E27FC236}">
                <a16:creationId xmlns:a16="http://schemas.microsoft.com/office/drawing/2014/main" id="{BCC6FF74-DBBE-7A42-9876-905D568A7038}"/>
              </a:ext>
            </a:extLst>
          </p:cNvPr>
          <p:cNvSpPr/>
          <p:nvPr/>
        </p:nvSpPr>
        <p:spPr>
          <a:xfrm>
            <a:off x="8322197" y="3029856"/>
            <a:ext cx="2558005" cy="1354217"/>
          </a:xfrm>
          <a:prstGeom prst="rect">
            <a:avLst/>
          </a:prstGeom>
        </p:spPr>
        <p:txBody>
          <a:bodyPr wrap="square">
            <a:spAutoFit/>
          </a:bodyPr>
          <a:lstStyle/>
          <a:p>
            <a:pPr lvl="0">
              <a:defRPr/>
            </a:pPr>
            <a:r>
              <a:rPr lang="en-US" sz="2000" dirty="0">
                <a:solidFill>
                  <a:srgbClr val="000000"/>
                </a:solidFill>
                <a:latin typeface="Calibri" panose="020F0502020204030204" pitchFamily="34" charset="0"/>
                <a:ea typeface="Alternate Gothic W01 No 2" charset="0"/>
                <a:cs typeface="Calibri" panose="020F0502020204030204" pitchFamily="34" charset="0"/>
              </a:rPr>
              <a:t>Collaboration across Silos</a:t>
            </a:r>
          </a:p>
          <a:p>
            <a:pPr lvl="0">
              <a:defRPr/>
            </a:pPr>
            <a:endPar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endParaRPr>
          </a:p>
          <a:p>
            <a:pPr lvl="0">
              <a:defRPr/>
            </a:pPr>
            <a:r>
              <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Leaders operate as a single team and not from a siloed mindset</a:t>
            </a:r>
          </a:p>
        </p:txBody>
      </p:sp>
      <p:sp>
        <p:nvSpPr>
          <p:cNvPr id="23" name="Shape 407">
            <a:extLst>
              <a:ext uri="{FF2B5EF4-FFF2-40B4-BE49-F238E27FC236}">
                <a16:creationId xmlns:a16="http://schemas.microsoft.com/office/drawing/2014/main" id="{011D3268-23A8-2E41-B4A4-5EA3B1DF8B09}"/>
              </a:ext>
            </a:extLst>
          </p:cNvPr>
          <p:cNvSpPr txBox="1">
            <a:spLocks/>
          </p:cNvSpPr>
          <p:nvPr/>
        </p:nvSpPr>
        <p:spPr>
          <a:xfrm>
            <a:off x="469900" y="198120"/>
            <a:ext cx="12192000" cy="1143200"/>
          </a:xfrm>
          <a:prstGeom prst="rect">
            <a:avLst/>
          </a:prstGeom>
          <a:noFill/>
          <a:ln>
            <a:noFill/>
          </a:ln>
        </p:spPr>
        <p:txBody>
          <a:bodyPr lIns="121900" tIns="60933" rIns="121900" bIns="60933" anchor="t" anchorCtr="0">
            <a:noAutofit/>
          </a:bodyPr>
          <a:lstStyle>
            <a:lvl1pPr marL="486809" indent="0" algn="l" defTabSz="1219140" rtl="0" eaLnBrk="1" latinLnBrk="0" hangingPunct="1">
              <a:spcBef>
                <a:spcPct val="0"/>
              </a:spcBef>
              <a:buNone/>
              <a:defRPr sz="5333"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defRPr>
            </a:lvl1pPr>
          </a:lstStyle>
          <a:p>
            <a:pPr marL="486821" indent="-105831">
              <a:spcBef>
                <a:spcPts val="0"/>
              </a:spcBef>
              <a:buClr>
                <a:schemeClr val="lt1"/>
              </a:buClr>
              <a:buSzPct val="45833"/>
            </a:pPr>
            <a:r>
              <a:rPr lang="en-US" sz="2800">
                <a:solidFill>
                  <a:schemeClr val="accent3"/>
                </a:solidFill>
              </a:rPr>
              <a:t>Vision:</a:t>
            </a:r>
            <a:r>
              <a:rPr lang="en" sz="2800">
                <a:solidFill>
                  <a:schemeClr val="accent3"/>
                </a:solidFill>
              </a:rPr>
              <a:t> </a:t>
            </a:r>
            <a:r>
              <a:rPr lang="en-US" sz="2800">
                <a:ea typeface="Alternate Gothic W01 No 2" charset="0"/>
              </a:rPr>
              <a:t>A unified global team. Delivering a delightful experience. Everyday.</a:t>
            </a:r>
            <a:endParaRPr lang="en-US" sz="2800" dirty="0"/>
          </a:p>
        </p:txBody>
      </p:sp>
      <p:sp>
        <p:nvSpPr>
          <p:cNvPr id="24" name="Rectangle 23">
            <a:extLst>
              <a:ext uri="{FF2B5EF4-FFF2-40B4-BE49-F238E27FC236}">
                <a16:creationId xmlns:a16="http://schemas.microsoft.com/office/drawing/2014/main" id="{C5E6032C-446E-9E44-8919-9C46F8752F76}"/>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943946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16" name="Shape 409"/>
          <p:cNvSpPr/>
          <p:nvPr/>
        </p:nvSpPr>
        <p:spPr>
          <a:xfrm>
            <a:off x="4432300" y="15367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17" name="Shape 413"/>
          <p:cNvSpPr/>
          <p:nvPr/>
        </p:nvSpPr>
        <p:spPr>
          <a:xfrm>
            <a:off x="4432300" y="22479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8" name="Shape 408"/>
          <p:cNvSpPr/>
          <p:nvPr/>
        </p:nvSpPr>
        <p:spPr>
          <a:xfrm>
            <a:off x="1016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Output</a:t>
            </a:r>
          </a:p>
        </p:txBody>
      </p:sp>
      <p:sp>
        <p:nvSpPr>
          <p:cNvPr id="409" name="Shape 409"/>
          <p:cNvSpPr/>
          <p:nvPr/>
        </p:nvSpPr>
        <p:spPr>
          <a:xfrm>
            <a:off x="4572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410" name="Shape 410"/>
          <p:cNvSpPr/>
          <p:nvPr/>
        </p:nvSpPr>
        <p:spPr>
          <a:xfrm>
            <a:off x="8131276"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Impact</a:t>
            </a:r>
          </a:p>
        </p:txBody>
      </p:sp>
      <p:sp>
        <p:nvSpPr>
          <p:cNvPr id="411" name="Shape 411"/>
          <p:cNvSpPr/>
          <p:nvPr/>
        </p:nvSpPr>
        <p:spPr>
          <a:xfrm>
            <a:off x="1016000" y="2412999"/>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3" name="Shape 413"/>
          <p:cNvSpPr/>
          <p:nvPr/>
        </p:nvSpPr>
        <p:spPr>
          <a:xfrm>
            <a:off x="4572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4" name="Shape 414"/>
          <p:cNvSpPr/>
          <p:nvPr/>
        </p:nvSpPr>
        <p:spPr>
          <a:xfrm>
            <a:off x="8128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415" name="Shape 415"/>
          <p:cNvPicPr preferRelativeResize="0"/>
          <p:nvPr/>
        </p:nvPicPr>
        <p:blipFill rotWithShape="1">
          <a:blip r:embed="rId3">
            <a:alphaModFix/>
          </a:blip>
          <a:srcRect/>
          <a:stretch/>
        </p:blipFill>
        <p:spPr>
          <a:xfrm>
            <a:off x="1509400" y="2671880"/>
            <a:ext cx="1657600" cy="2210000"/>
          </a:xfrm>
          <a:prstGeom prst="rect">
            <a:avLst/>
          </a:prstGeom>
          <a:noFill/>
          <a:ln>
            <a:noFill/>
          </a:ln>
        </p:spPr>
      </p:pic>
      <p:sp>
        <p:nvSpPr>
          <p:cNvPr id="2" name="Rectangle 1"/>
          <p:cNvSpPr/>
          <p:nvPr/>
        </p:nvSpPr>
        <p:spPr>
          <a:xfrm>
            <a:off x="1016000" y="5479161"/>
            <a:ext cx="29464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A “thing” produced and delivered to an audience.</a:t>
            </a:r>
          </a:p>
        </p:txBody>
      </p:sp>
      <p:sp>
        <p:nvSpPr>
          <p:cNvPr id="3" name="Rectangle 2"/>
          <p:cNvSpPr/>
          <p:nvPr/>
        </p:nvSpPr>
        <p:spPr>
          <a:xfrm>
            <a:off x="4470400" y="5459333"/>
            <a:ext cx="3048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The behavioral change(s) that occur in a member or members of the audience.</a:t>
            </a:r>
          </a:p>
        </p:txBody>
      </p:sp>
      <p:sp>
        <p:nvSpPr>
          <p:cNvPr id="4" name="Rectangle 3"/>
          <p:cNvSpPr/>
          <p:nvPr/>
        </p:nvSpPr>
        <p:spPr>
          <a:xfrm>
            <a:off x="8128000" y="5407131"/>
            <a:ext cx="29464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a:ea typeface="Oswald"/>
                <a:cs typeface="Oswald"/>
                <a:sym typeface="Oswald"/>
              </a:rPr>
              <a:t>Big systemic changes that need to happen to realize the vision, resulting from outcomes at scale.</a:t>
            </a:r>
            <a:endPar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endParaRPr>
          </a:p>
        </p:txBody>
      </p:sp>
      <p:sp>
        <p:nvSpPr>
          <p:cNvPr id="18" name="Shape 407"/>
          <p:cNvSpPr txBox="1">
            <a:spLocks/>
          </p:cNvSpPr>
          <p:nvPr/>
        </p:nvSpPr>
        <p:spPr>
          <a:xfrm>
            <a:off x="469900" y="198120"/>
            <a:ext cx="12192000" cy="1143200"/>
          </a:xfrm>
          <a:prstGeom prst="rect">
            <a:avLst/>
          </a:prstGeom>
          <a:noFill/>
          <a:ln>
            <a:noFill/>
          </a:ln>
        </p:spPr>
        <p:txBody>
          <a:bodyPr lIns="121900" tIns="60933" rIns="121900" bIns="60933" anchor="t" anchorCtr="0">
            <a:noAutofit/>
          </a:bodyPr>
          <a:lstStyle>
            <a:lvl1pPr marL="486809" indent="0" algn="l" defTabSz="1219140" rtl="0" eaLnBrk="1" latinLnBrk="0" hangingPunct="1">
              <a:spcBef>
                <a:spcPct val="0"/>
              </a:spcBef>
              <a:buNone/>
              <a:defRPr sz="5333" kern="1200">
                <a:solidFill>
                  <a:schemeClr val="tx1"/>
                </a:solidFill>
                <a:effectLst>
                  <a:outerShdw blurRad="38100" dist="38100" dir="2700000" algn="tl">
                    <a:srgbClr val="000000">
                      <a:alpha val="43137"/>
                    </a:srgbClr>
                  </a:outerShdw>
                </a:effectLst>
                <a:latin typeface="Alternate Gothic W01 No 2"/>
                <a:ea typeface="+mj-ea"/>
                <a:cs typeface="Alternate Gothic W01 No 2"/>
              </a:defRPr>
            </a:lvl1pPr>
          </a:lstStyle>
          <a:p>
            <a:pPr marL="486821" marR="0" lvl="0" indent="-105831" algn="l" defTabSz="1219140" rtl="0" eaLnBrk="1" fontAlgn="auto" latinLnBrk="0" hangingPunct="1">
              <a:lnSpc>
                <a:spcPct val="100000"/>
              </a:lnSpc>
              <a:spcBef>
                <a:spcPts val="0"/>
              </a:spcBef>
              <a:spcAft>
                <a:spcPts val="0"/>
              </a:spcAft>
              <a:buClr>
                <a:srgbClr val="000000"/>
              </a:buClr>
              <a:buSzPct val="45833"/>
              <a:buFontTx/>
              <a:buNone/>
              <a:tabLst/>
              <a:defRPr/>
            </a:pPr>
            <a:r>
              <a:rPr kumimoji="0" lang="en-US" sz="3200" u="none" strike="noStrike" kern="1200" cap="none" spc="0" normalizeH="0" baseline="0" noProof="0" dirty="0">
                <a:ln>
                  <a:noFill/>
                </a:ln>
                <a:solidFill>
                  <a:srgbClr val="00AEE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Vision:</a:t>
            </a:r>
            <a:r>
              <a:rPr kumimoji="0" lang="en" sz="3200" u="none" strike="noStrike" kern="1200" cap="none" spc="0" normalizeH="0" baseline="0" noProof="0" dirty="0">
                <a:ln>
                  <a:noFill/>
                </a:ln>
                <a:solidFill>
                  <a:srgbClr val="00AEE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Alternate Gothic W01 No 2" charset="0"/>
                <a:cs typeface="Calibri" panose="020F0502020204030204" pitchFamily="34" charset="0"/>
              </a:rPr>
              <a:t>A unified global team. Delivering a delightful experience. Everyday.</a:t>
            </a:r>
            <a:endPar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sp>
        <p:nvSpPr>
          <p:cNvPr id="21" name="Rectangle 20"/>
          <p:cNvSpPr/>
          <p:nvPr/>
        </p:nvSpPr>
        <p:spPr>
          <a:xfrm>
            <a:off x="4597400" y="2758816"/>
            <a:ext cx="2946400"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Senior leaders make only the most critical decisions. Most decisions is pushed down into the org. Senior leaders empower and encourage decision making of other.</a:t>
            </a:r>
          </a:p>
        </p:txBody>
      </p:sp>
      <p:sp>
        <p:nvSpPr>
          <p:cNvPr id="20" name="Rectangle 19">
            <a:extLst>
              <a:ext uri="{FF2B5EF4-FFF2-40B4-BE49-F238E27FC236}">
                <a16:creationId xmlns:a16="http://schemas.microsoft.com/office/drawing/2014/main" id="{C7F40510-0426-3748-A9A1-6780A2A7E954}"/>
              </a:ext>
            </a:extLst>
          </p:cNvPr>
          <p:cNvSpPr/>
          <p:nvPr/>
        </p:nvSpPr>
        <p:spPr>
          <a:xfrm>
            <a:off x="8322197" y="2775211"/>
            <a:ext cx="2558005" cy="2339102"/>
          </a:xfrm>
          <a:prstGeom prst="rect">
            <a:avLst/>
          </a:prstGeom>
        </p:spPr>
        <p:txBody>
          <a:bodyPr wrap="square">
            <a:spAutoFit/>
          </a:bodyPr>
          <a:lstStyle/>
          <a:p>
            <a:pPr lvl="0">
              <a:defRPr/>
            </a:pPr>
            <a:r>
              <a:rPr lang="en-US" sz="2000" dirty="0">
                <a:solidFill>
                  <a:srgbClr val="000000"/>
                </a:solidFill>
                <a:latin typeface="Calibri" panose="020F0502020204030204" pitchFamily="34" charset="0"/>
                <a:ea typeface="Alternate Gothic W01 No 2" charset="0"/>
                <a:cs typeface="Calibri" panose="020F0502020204030204" pitchFamily="34" charset="0"/>
              </a:rPr>
              <a:t>Customer Centricity</a:t>
            </a:r>
            <a:endPar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endParaRPr>
          </a:p>
          <a:p>
            <a:pPr lvl="0">
              <a:defRPr/>
            </a:pPr>
            <a:endParaRPr lang="en-US" sz="1400" dirty="0">
              <a:solidFill>
                <a:srgbClr val="000000"/>
              </a:solidFill>
              <a:latin typeface="Calibri" panose="020F0502020204030204" pitchFamily="34" charset="0"/>
              <a:ea typeface="Alternate Gothic W01 No 2" charset="0"/>
              <a:cs typeface="Calibri" panose="020F0502020204030204" pitchFamily="34" charset="0"/>
            </a:endParaRPr>
          </a:p>
          <a:p>
            <a:pPr lvl="0">
              <a:defRPr/>
            </a:pPr>
            <a:r>
              <a:rPr lang="en-US" sz="1400" dirty="0">
                <a:solidFill>
                  <a:srgbClr val="000000"/>
                </a:solidFill>
                <a:latin typeface="Calibri" panose="020F0502020204030204" pitchFamily="34" charset="0"/>
                <a:ea typeface="Alternate Gothic W01 No 2" charset="0"/>
                <a:cs typeface="Calibri" panose="020F0502020204030204" pitchFamily="34" charset="0"/>
              </a:rPr>
              <a:t>We focus on holistic customer experiences that span multiple silos while keeping decision making clear and fast. There needs to be a strong sense of ownership at the frontline closest to the customer</a:t>
            </a:r>
          </a:p>
          <a:p>
            <a:pPr lvl="0">
              <a:defRPr/>
            </a:pPr>
            <a:endPar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endParaRPr>
          </a:p>
        </p:txBody>
      </p:sp>
      <p:sp>
        <p:nvSpPr>
          <p:cNvPr id="22" name="Rectangle 21">
            <a:extLst>
              <a:ext uri="{FF2B5EF4-FFF2-40B4-BE49-F238E27FC236}">
                <a16:creationId xmlns:a16="http://schemas.microsoft.com/office/drawing/2014/main" id="{4C797631-A6FB-3C4B-B9D8-05B230A4D051}"/>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4420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309AF1-1CDD-294D-A022-BADE727C3402}"/>
              </a:ext>
            </a:extLst>
          </p:cNvPr>
          <p:cNvPicPr>
            <a:picLocks noChangeAspect="1"/>
          </p:cNvPicPr>
          <p:nvPr/>
        </p:nvPicPr>
        <p:blipFill>
          <a:blip r:embed="rId3"/>
          <a:stretch>
            <a:fillRect/>
          </a:stretch>
        </p:blipFill>
        <p:spPr>
          <a:xfrm>
            <a:off x="2684362" y="1853800"/>
            <a:ext cx="4789990" cy="4310991"/>
          </a:xfrm>
          <a:prstGeom prst="rect">
            <a:avLst/>
          </a:prstGeom>
        </p:spPr>
      </p:pic>
      <p:sp>
        <p:nvSpPr>
          <p:cNvPr id="4" name="Rectangle 3">
            <a:extLst>
              <a:ext uri="{FF2B5EF4-FFF2-40B4-BE49-F238E27FC236}">
                <a16:creationId xmlns:a16="http://schemas.microsoft.com/office/drawing/2014/main" id="{E5B1D92C-202E-2642-A2B0-8668BCDBBBD2}"/>
              </a:ext>
            </a:extLst>
          </p:cNvPr>
          <p:cNvSpPr/>
          <p:nvPr/>
        </p:nvSpPr>
        <p:spPr>
          <a:xfrm>
            <a:off x="1180617" y="6249187"/>
            <a:ext cx="6431667" cy="276999"/>
          </a:xfrm>
          <a:prstGeom prst="rect">
            <a:avLst/>
          </a:prstGeom>
        </p:spPr>
        <p:txBody>
          <a:bodyPr wrap="square">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https://</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businessagility.institute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/learn/domains-of-business-agility/</a:t>
            </a:r>
          </a:p>
        </p:txBody>
      </p:sp>
      <p:pic>
        <p:nvPicPr>
          <p:cNvPr id="5" name="Picture 4">
            <a:extLst>
              <a:ext uri="{FF2B5EF4-FFF2-40B4-BE49-F238E27FC236}">
                <a16:creationId xmlns:a16="http://schemas.microsoft.com/office/drawing/2014/main" id="{6CA387AD-23E4-7C4A-A625-8CDFB8DE6216}"/>
              </a:ext>
            </a:extLst>
          </p:cNvPr>
          <p:cNvPicPr>
            <a:picLocks noChangeAspect="1"/>
          </p:cNvPicPr>
          <p:nvPr/>
        </p:nvPicPr>
        <p:blipFill>
          <a:blip r:embed="rId4"/>
          <a:stretch>
            <a:fillRect/>
          </a:stretch>
        </p:blipFill>
        <p:spPr>
          <a:xfrm>
            <a:off x="7901652" y="1803570"/>
            <a:ext cx="3374295" cy="4361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2C8C1E17-D1A2-3548-90A9-248B01884A06}"/>
              </a:ext>
            </a:extLst>
          </p:cNvPr>
          <p:cNvSpPr txBox="1"/>
          <p:nvPr/>
        </p:nvSpPr>
        <p:spPr>
          <a:xfrm>
            <a:off x="474562" y="185195"/>
            <a:ext cx="11204156" cy="923330"/>
          </a:xfrm>
          <a:prstGeom prst="rect">
            <a:avLst/>
          </a:prstGeom>
          <a:noFill/>
        </p:spPr>
        <p:txBody>
          <a:bodyPr wrap="square" rtlCol="0">
            <a:spAutoFit/>
          </a:bodyPr>
          <a:lstStyle/>
          <a:p>
            <a:r>
              <a:rPr lang="en-US" b="1" dirty="0"/>
              <a:t>Recommendation:</a:t>
            </a:r>
            <a:r>
              <a:rPr lang="en-US" dirty="0"/>
              <a:t> Regardless if you or your organization is a member of the Business Agility Institute (BAI), I reading through the Domains of Business Agility. They can be a great inspiration for what kind of behaviors to aspire to have in your organization as you pursue your journey of agility. </a:t>
            </a:r>
          </a:p>
        </p:txBody>
      </p:sp>
    </p:spTree>
    <p:extLst>
      <p:ext uri="{BB962C8B-B14F-4D97-AF65-F5344CB8AC3E}">
        <p14:creationId xmlns:p14="http://schemas.microsoft.com/office/powerpoint/2010/main" val="1548933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iot_Drafting_070.jpg"/>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Effect>
                      <a14:saturation sat="0"/>
                    </a14:imgEffect>
                  </a14:imgLayer>
                </a14:imgProps>
              </a:ext>
              <a:ext uri="{28A0092B-C50C-407E-A947-70E740481C1C}">
                <a14:useLocalDpi xmlns:a14="http://schemas.microsoft.com/office/drawing/2010/main" val="0"/>
              </a:ext>
            </a:extLst>
          </a:blip>
          <a:srcRect r="2439"/>
          <a:stretch/>
        </p:blipFill>
        <p:spPr>
          <a:xfrm>
            <a:off x="0" y="-838200"/>
            <a:ext cx="12192000" cy="8331200"/>
          </a:xfrm>
          <a:prstGeom prst="rect">
            <a:avLst/>
          </a:prstGeom>
        </p:spPr>
      </p:pic>
      <p:sp>
        <p:nvSpPr>
          <p:cNvPr id="5" name="TextBox 4"/>
          <p:cNvSpPr txBox="1"/>
          <p:nvPr/>
        </p:nvSpPr>
        <p:spPr>
          <a:xfrm>
            <a:off x="0" y="3749019"/>
            <a:ext cx="12192000" cy="1569660"/>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endParaRPr>
          </a:p>
        </p:txBody>
      </p:sp>
      <p:sp>
        <p:nvSpPr>
          <p:cNvPr id="2" name="Title 1"/>
          <p:cNvSpPr>
            <a:spLocks noGrp="1"/>
          </p:cNvSpPr>
          <p:nvPr>
            <p:ph type="title"/>
          </p:nvPr>
        </p:nvSpPr>
        <p:spPr>
          <a:xfrm>
            <a:off x="289984" y="4406901"/>
            <a:ext cx="12664016" cy="1362075"/>
          </a:xfrm>
        </p:spPr>
        <p:txBody>
          <a:bodyPr/>
          <a:lstStyle/>
          <a:p>
            <a:r>
              <a:rPr lang="en-US" sz="3600" b="0" dirty="0">
                <a:solidFill>
                  <a:schemeClr val="accent3"/>
                </a:solidFill>
              </a:rPr>
              <a:t>STEP 3: CRAFT A CULTURE TRANSFORMATION ROADMAP</a:t>
            </a:r>
          </a:p>
        </p:txBody>
      </p:sp>
      <p:sp>
        <p:nvSpPr>
          <p:cNvPr id="3" name="Text Placeholder 2"/>
          <p:cNvSpPr>
            <a:spLocks noGrp="1"/>
          </p:cNvSpPr>
          <p:nvPr>
            <p:ph type="body" idx="1"/>
          </p:nvPr>
        </p:nvSpPr>
        <p:spPr>
          <a:xfrm>
            <a:off x="289984" y="2906713"/>
            <a:ext cx="10363200" cy="1500187"/>
          </a:xfrm>
        </p:spPr>
        <p:txBody>
          <a:bodyPr/>
          <a:lstStyle/>
          <a:p>
            <a:r>
              <a:rPr lang="en-US" sz="2800" dirty="0">
                <a:solidFill>
                  <a:schemeClr val="tx1"/>
                </a:solidFill>
                <a:latin typeface="Gill Sans Light" charset="0"/>
                <a:ea typeface="Gill Sans Light" charset="0"/>
                <a:cs typeface="Gill Sans Light" charset="0"/>
              </a:rPr>
              <a:t>FOCUS ON THE HOLISTIC CULTURE</a:t>
            </a:r>
          </a:p>
        </p:txBody>
      </p:sp>
    </p:spTree>
    <p:extLst>
      <p:ext uri="{BB962C8B-B14F-4D97-AF65-F5344CB8AC3E}">
        <p14:creationId xmlns:p14="http://schemas.microsoft.com/office/powerpoint/2010/main" val="282454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16" name="Shape 409"/>
          <p:cNvSpPr/>
          <p:nvPr/>
        </p:nvSpPr>
        <p:spPr>
          <a:xfrm>
            <a:off x="4432300" y="15367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17" name="Shape 413"/>
          <p:cNvSpPr/>
          <p:nvPr/>
        </p:nvSpPr>
        <p:spPr>
          <a:xfrm>
            <a:off x="4432300" y="22479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8" name="Shape 408"/>
          <p:cNvSpPr/>
          <p:nvPr/>
        </p:nvSpPr>
        <p:spPr>
          <a:xfrm>
            <a:off x="1016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Output</a:t>
            </a:r>
          </a:p>
        </p:txBody>
      </p:sp>
      <p:sp>
        <p:nvSpPr>
          <p:cNvPr id="409" name="Shape 409"/>
          <p:cNvSpPr/>
          <p:nvPr/>
        </p:nvSpPr>
        <p:spPr>
          <a:xfrm>
            <a:off x="4572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410" name="Shape 410"/>
          <p:cNvSpPr/>
          <p:nvPr/>
        </p:nvSpPr>
        <p:spPr>
          <a:xfrm>
            <a:off x="8131276"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Impact</a:t>
            </a:r>
          </a:p>
        </p:txBody>
      </p:sp>
      <p:sp>
        <p:nvSpPr>
          <p:cNvPr id="411" name="Shape 411"/>
          <p:cNvSpPr/>
          <p:nvPr/>
        </p:nvSpPr>
        <p:spPr>
          <a:xfrm>
            <a:off x="1016000" y="2412999"/>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3" name="Shape 413"/>
          <p:cNvSpPr/>
          <p:nvPr/>
        </p:nvSpPr>
        <p:spPr>
          <a:xfrm>
            <a:off x="4572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4" name="Shape 414"/>
          <p:cNvSpPr/>
          <p:nvPr/>
        </p:nvSpPr>
        <p:spPr>
          <a:xfrm>
            <a:off x="8128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 name="Rectangle 1"/>
          <p:cNvSpPr/>
          <p:nvPr/>
        </p:nvSpPr>
        <p:spPr>
          <a:xfrm>
            <a:off x="1016000" y="5479161"/>
            <a:ext cx="29464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A “thing” produced and delivered to an audience.</a:t>
            </a:r>
          </a:p>
        </p:txBody>
      </p:sp>
      <p:sp>
        <p:nvSpPr>
          <p:cNvPr id="3" name="Rectangle 2"/>
          <p:cNvSpPr/>
          <p:nvPr/>
        </p:nvSpPr>
        <p:spPr>
          <a:xfrm>
            <a:off x="4470400" y="5459333"/>
            <a:ext cx="3048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The behavioral change(s) that occur in a member or members of the audience.</a:t>
            </a:r>
          </a:p>
        </p:txBody>
      </p:sp>
      <p:sp>
        <p:nvSpPr>
          <p:cNvPr id="4" name="Rectangle 3"/>
          <p:cNvSpPr/>
          <p:nvPr/>
        </p:nvSpPr>
        <p:spPr>
          <a:xfrm>
            <a:off x="8128000" y="5407131"/>
            <a:ext cx="29464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a:ea typeface="Oswald"/>
                <a:cs typeface="Oswald"/>
                <a:sym typeface="Oswald"/>
              </a:rPr>
              <a:t>Big systemic changes that need to happen to realize the vision, resulting from outcomes at scale.</a:t>
            </a:r>
            <a:endPar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endParaRPr>
          </a:p>
        </p:txBody>
      </p:sp>
      <p:sp>
        <p:nvSpPr>
          <p:cNvPr id="18" name="Shape 407"/>
          <p:cNvSpPr txBox="1">
            <a:spLocks/>
          </p:cNvSpPr>
          <p:nvPr/>
        </p:nvSpPr>
        <p:spPr>
          <a:xfrm>
            <a:off x="469900" y="198120"/>
            <a:ext cx="12192000" cy="1143200"/>
          </a:xfrm>
          <a:prstGeom prst="rect">
            <a:avLst/>
          </a:prstGeom>
          <a:noFill/>
          <a:ln>
            <a:noFill/>
          </a:ln>
        </p:spPr>
        <p:txBody>
          <a:bodyPr lIns="121900" tIns="60933" rIns="121900" bIns="60933" anchor="t" anchorCtr="0">
            <a:noAutofit/>
          </a:bodyPr>
          <a:lstStyle>
            <a:lvl1pPr marL="486809" indent="0" algn="l" defTabSz="1219140" rtl="0" eaLnBrk="1" latinLnBrk="0" hangingPunct="1">
              <a:spcBef>
                <a:spcPct val="0"/>
              </a:spcBef>
              <a:buNone/>
              <a:defRPr sz="5333" kern="1200">
                <a:solidFill>
                  <a:schemeClr val="tx1"/>
                </a:solidFill>
                <a:effectLst>
                  <a:outerShdw blurRad="38100" dist="38100" dir="2700000" algn="tl">
                    <a:srgbClr val="000000">
                      <a:alpha val="43137"/>
                    </a:srgbClr>
                  </a:outerShdw>
                </a:effectLst>
                <a:latin typeface="Alternate Gothic W01 No 2"/>
                <a:ea typeface="+mj-ea"/>
                <a:cs typeface="Alternate Gothic W01 No 2"/>
              </a:defRPr>
            </a:lvl1pPr>
          </a:lstStyle>
          <a:p>
            <a:pPr marL="486821" marR="0" lvl="0" indent="-105831" algn="l" defTabSz="1219140" rtl="0" eaLnBrk="1" fontAlgn="auto" latinLnBrk="0" hangingPunct="1">
              <a:lnSpc>
                <a:spcPct val="100000"/>
              </a:lnSpc>
              <a:spcBef>
                <a:spcPts val="0"/>
              </a:spcBef>
              <a:spcAft>
                <a:spcPts val="0"/>
              </a:spcAft>
              <a:buClr>
                <a:srgbClr val="000000"/>
              </a:buClr>
              <a:buSzPct val="45833"/>
              <a:buFontTx/>
              <a:buNone/>
              <a:tabLst/>
              <a:defRPr/>
            </a:pPr>
            <a:r>
              <a:rPr kumimoji="0" lang="en-US" sz="3200" u="none" strike="noStrike" kern="1200" cap="none" spc="0" normalizeH="0" baseline="0" noProof="0" dirty="0">
                <a:ln>
                  <a:noFill/>
                </a:ln>
                <a:solidFill>
                  <a:srgbClr val="00AEE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Vision:</a:t>
            </a:r>
            <a:r>
              <a:rPr kumimoji="0" lang="en" sz="3200" u="none" strike="noStrike" kern="1200" cap="none" spc="0" normalizeH="0" baseline="0" noProof="0" dirty="0">
                <a:ln>
                  <a:noFill/>
                </a:ln>
                <a:solidFill>
                  <a:srgbClr val="00AEE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Alternate Gothic W01 No 2" charset="0"/>
                <a:cs typeface="Calibri" panose="020F0502020204030204" pitchFamily="34" charset="0"/>
              </a:rPr>
              <a:t>A unified global team. Delivering a delightful experience. Everyday.</a:t>
            </a:r>
            <a:endPar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sp>
        <p:nvSpPr>
          <p:cNvPr id="21" name="Rectangle 20"/>
          <p:cNvSpPr/>
          <p:nvPr/>
        </p:nvSpPr>
        <p:spPr>
          <a:xfrm>
            <a:off x="4597400" y="2758816"/>
            <a:ext cx="2946400"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rPr>
              <a:t>Senior leaders make only the most critical decisions. Most decisions is pushed down into the org. Senior leaders empower and encourage decision making of other.</a:t>
            </a:r>
          </a:p>
        </p:txBody>
      </p:sp>
      <p:pic>
        <p:nvPicPr>
          <p:cNvPr id="20" name="Picture 19"/>
          <p:cNvPicPr>
            <a:picLocks noChangeAspect="1"/>
          </p:cNvPicPr>
          <p:nvPr/>
        </p:nvPicPr>
        <p:blipFill>
          <a:blip r:embed="rId3"/>
          <a:stretch>
            <a:fillRect/>
          </a:stretch>
        </p:blipFill>
        <p:spPr>
          <a:xfrm>
            <a:off x="1324289" y="2942836"/>
            <a:ext cx="3196911" cy="1668088"/>
          </a:xfrm>
          <a:prstGeom prst="rect">
            <a:avLst/>
          </a:prstGeom>
        </p:spPr>
      </p:pic>
      <p:sp>
        <p:nvSpPr>
          <p:cNvPr id="22" name="Rectangle 21">
            <a:extLst>
              <a:ext uri="{FF2B5EF4-FFF2-40B4-BE49-F238E27FC236}">
                <a16:creationId xmlns:a16="http://schemas.microsoft.com/office/drawing/2014/main" id="{02399844-3AC1-1C40-87FF-223E8E38DEC4}"/>
              </a:ext>
            </a:extLst>
          </p:cNvPr>
          <p:cNvSpPr/>
          <p:nvPr/>
        </p:nvSpPr>
        <p:spPr>
          <a:xfrm>
            <a:off x="8322197" y="2775211"/>
            <a:ext cx="2558005" cy="2339102"/>
          </a:xfrm>
          <a:prstGeom prst="rect">
            <a:avLst/>
          </a:prstGeom>
        </p:spPr>
        <p:txBody>
          <a:bodyPr wrap="square">
            <a:spAutoFit/>
          </a:bodyPr>
          <a:lstStyle/>
          <a:p>
            <a:pPr lvl="0">
              <a:defRPr/>
            </a:pPr>
            <a:r>
              <a:rPr lang="en-US" sz="2000" dirty="0">
                <a:solidFill>
                  <a:srgbClr val="000000"/>
                </a:solidFill>
                <a:latin typeface="Calibri" panose="020F0502020204030204" pitchFamily="34" charset="0"/>
                <a:ea typeface="Alternate Gothic W01 No 2" charset="0"/>
                <a:cs typeface="Calibri" panose="020F0502020204030204" pitchFamily="34" charset="0"/>
              </a:rPr>
              <a:t>Customer Centricity</a:t>
            </a:r>
            <a:endPar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endParaRPr>
          </a:p>
          <a:p>
            <a:pPr lvl="0">
              <a:defRPr/>
            </a:pPr>
            <a:endParaRPr lang="en-US" sz="1400" dirty="0">
              <a:solidFill>
                <a:srgbClr val="000000"/>
              </a:solidFill>
              <a:latin typeface="Calibri" panose="020F0502020204030204" pitchFamily="34" charset="0"/>
              <a:ea typeface="Alternate Gothic W01 No 2" charset="0"/>
              <a:cs typeface="Calibri" panose="020F0502020204030204" pitchFamily="34" charset="0"/>
            </a:endParaRPr>
          </a:p>
          <a:p>
            <a:pPr lvl="0">
              <a:defRPr/>
            </a:pPr>
            <a:r>
              <a:rPr lang="en-US" sz="1400" dirty="0">
                <a:solidFill>
                  <a:srgbClr val="000000"/>
                </a:solidFill>
                <a:latin typeface="Calibri" panose="020F0502020204030204" pitchFamily="34" charset="0"/>
                <a:ea typeface="Alternate Gothic W01 No 2" charset="0"/>
                <a:cs typeface="Calibri" panose="020F0502020204030204" pitchFamily="34" charset="0"/>
              </a:rPr>
              <a:t>We focus on holistic customer experiences that span multiple silos while keeping decision making clear and fast. There needs to be a strong sense of ownership at the frontline closest to the customer</a:t>
            </a:r>
          </a:p>
          <a:p>
            <a:pPr lvl="0">
              <a:defRPr/>
            </a:pPr>
            <a:endParaRPr kumimoji="0" lang="en-US" sz="1400" u="none" strike="noStrike" kern="1200" cap="none" spc="0" normalizeH="0" baseline="0" noProof="0" dirty="0">
              <a:ln>
                <a:noFill/>
              </a:ln>
              <a:solidFill>
                <a:srgbClr val="000000"/>
              </a:solidFill>
              <a:effectLst/>
              <a:uLnTx/>
              <a:uFillTx/>
              <a:latin typeface="Calibri" panose="020F0502020204030204" pitchFamily="34" charset="0"/>
              <a:ea typeface="Alternate Gothic W01 No 2" charset="0"/>
              <a:cs typeface="Calibri" panose="020F0502020204030204" pitchFamily="34" charset="0"/>
            </a:endParaRPr>
          </a:p>
        </p:txBody>
      </p:sp>
      <p:sp>
        <p:nvSpPr>
          <p:cNvPr id="23" name="Rectangle 22">
            <a:extLst>
              <a:ext uri="{FF2B5EF4-FFF2-40B4-BE49-F238E27FC236}">
                <a16:creationId xmlns:a16="http://schemas.microsoft.com/office/drawing/2014/main" id="{C3FD8ADD-86B5-2445-8742-C9C36495DF92}"/>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05852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0" y="146050"/>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COMPONENTS OF CULTURE</a:t>
            </a:r>
          </a:p>
        </p:txBody>
      </p:sp>
      <p:pic>
        <p:nvPicPr>
          <p:cNvPr id="7" name="Picture 6">
            <a:extLst>
              <a:ext uri="{FF2B5EF4-FFF2-40B4-BE49-F238E27FC236}">
                <a16:creationId xmlns:a16="http://schemas.microsoft.com/office/drawing/2014/main" id="{0DC0C3DA-891C-9C44-A01B-4680E846C524}"/>
              </a:ext>
            </a:extLst>
          </p:cNvPr>
          <p:cNvPicPr>
            <a:picLocks noChangeAspect="1"/>
          </p:cNvPicPr>
          <p:nvPr/>
        </p:nvPicPr>
        <p:blipFill>
          <a:blip r:embed="rId3"/>
          <a:stretch>
            <a:fillRect/>
          </a:stretch>
        </p:blipFill>
        <p:spPr>
          <a:xfrm>
            <a:off x="1625601" y="1193803"/>
            <a:ext cx="12453259" cy="6497876"/>
          </a:xfrm>
          <a:prstGeom prst="rect">
            <a:avLst/>
          </a:prstGeom>
        </p:spPr>
      </p:pic>
      <p:sp>
        <p:nvSpPr>
          <p:cNvPr id="4" name="Rectangle 3">
            <a:extLst>
              <a:ext uri="{FF2B5EF4-FFF2-40B4-BE49-F238E27FC236}">
                <a16:creationId xmlns:a16="http://schemas.microsoft.com/office/drawing/2014/main" id="{3CF860B4-5573-DF4D-9989-34A65FC2F87D}"/>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21876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75738428"/>
              </p:ext>
            </p:extLst>
          </p:nvPr>
        </p:nvGraphicFramePr>
        <p:xfrm>
          <a:off x="342538" y="4548382"/>
          <a:ext cx="11456124" cy="2030218"/>
        </p:xfrm>
        <a:graphic>
          <a:graphicData uri="http://schemas.openxmlformats.org/drawingml/2006/table">
            <a:tbl>
              <a:tblPr firstRow="1" bandRow="1">
                <a:tableStyleId>{5C22544A-7EE6-4342-B048-85BDC9FD1C3A}</a:tableStyleId>
              </a:tblPr>
              <a:tblGrid>
                <a:gridCol w="1909354">
                  <a:extLst>
                    <a:ext uri="{9D8B030D-6E8A-4147-A177-3AD203B41FA5}">
                      <a16:colId xmlns:a16="http://schemas.microsoft.com/office/drawing/2014/main" val="20000"/>
                    </a:ext>
                  </a:extLst>
                </a:gridCol>
                <a:gridCol w="1909354">
                  <a:extLst>
                    <a:ext uri="{9D8B030D-6E8A-4147-A177-3AD203B41FA5}">
                      <a16:colId xmlns:a16="http://schemas.microsoft.com/office/drawing/2014/main" val="20001"/>
                    </a:ext>
                  </a:extLst>
                </a:gridCol>
                <a:gridCol w="1909354">
                  <a:extLst>
                    <a:ext uri="{9D8B030D-6E8A-4147-A177-3AD203B41FA5}">
                      <a16:colId xmlns:a16="http://schemas.microsoft.com/office/drawing/2014/main" val="20002"/>
                    </a:ext>
                  </a:extLst>
                </a:gridCol>
                <a:gridCol w="1909354">
                  <a:extLst>
                    <a:ext uri="{9D8B030D-6E8A-4147-A177-3AD203B41FA5}">
                      <a16:colId xmlns:a16="http://schemas.microsoft.com/office/drawing/2014/main" val="20003"/>
                    </a:ext>
                  </a:extLst>
                </a:gridCol>
                <a:gridCol w="1909354">
                  <a:extLst>
                    <a:ext uri="{9D8B030D-6E8A-4147-A177-3AD203B41FA5}">
                      <a16:colId xmlns:a16="http://schemas.microsoft.com/office/drawing/2014/main" val="20004"/>
                    </a:ext>
                  </a:extLst>
                </a:gridCol>
                <a:gridCol w="1909354">
                  <a:extLst>
                    <a:ext uri="{9D8B030D-6E8A-4147-A177-3AD203B41FA5}">
                      <a16:colId xmlns:a16="http://schemas.microsoft.com/office/drawing/2014/main" val="20005"/>
                    </a:ext>
                  </a:extLst>
                </a:gridCol>
              </a:tblGrid>
              <a:tr h="696026">
                <a:tc>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Arial" charset="0"/>
                          <a:ea typeface="Arial" charset="0"/>
                          <a:cs typeface="Arial" charset="0"/>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mindset | habits | values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Strategy</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goals | measures | rewards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Structure</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roles | design| models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Process</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workflow | ops | policies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People</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mindset | habits | norms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334192">
                <a:tc>
                  <a:txBody>
                    <a:bodyPr/>
                    <a:lstStyle/>
                    <a:p>
                      <a:pPr lvl="0">
                        <a:defRPr/>
                      </a:pPr>
                      <a:r>
                        <a:rPr lang="en-US" sz="2000" b="0" i="0" dirty="0">
                          <a:solidFill>
                            <a:srgbClr val="000000"/>
                          </a:solidFill>
                          <a:latin typeface="Calibri" panose="020F0502020204030204" pitchFamily="34" charset="0"/>
                          <a:ea typeface="Alternate Gothic W01 No 2" charset="0"/>
                          <a:cs typeface="Calibri" panose="020F0502020204030204" pitchFamily="34" charset="0"/>
                        </a:rPr>
                        <a:t>Collaboration across Silos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Output: </a:t>
                      </a:r>
                      <a:br>
                        <a:rPr lang="en-US" sz="1200" b="1" kern="1200" dirty="0">
                          <a:solidFill>
                            <a:schemeClr val="tx1">
                              <a:lumMod val="50000"/>
                              <a:lumOff val="50000"/>
                            </a:schemeClr>
                          </a:solidFill>
                          <a:effectLst/>
                          <a:latin typeface="Arial" charset="0"/>
                          <a:ea typeface="Arial" charset="0"/>
                          <a:cs typeface="Arial" charset="0"/>
                        </a:rPr>
                      </a:br>
                      <a:r>
                        <a:rPr lang="en-US" sz="1200" b="1" kern="1200" dirty="0">
                          <a:solidFill>
                            <a:schemeClr val="tx1">
                              <a:lumMod val="50000"/>
                              <a:lumOff val="50000"/>
                            </a:schemeClr>
                          </a:solidFill>
                          <a:effectLst/>
                          <a:latin typeface="Arial" charset="0"/>
                          <a:ea typeface="Arial" charset="0"/>
                          <a:cs typeface="Arial" charset="0"/>
                        </a:rPr>
                        <a:t>Things to change </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t>Output: </a:t>
                      </a:r>
                      <a:b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br>
                      <a: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t>Things to change </a:t>
                      </a:r>
                      <a:endParaRPr kumimoji="0" lang="en-US" sz="1200"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t>Output: </a:t>
                      </a:r>
                      <a:b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br>
                      <a: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t>Things to change </a:t>
                      </a:r>
                      <a:endParaRPr kumimoji="0" lang="en-US" sz="1200"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t>Output: </a:t>
                      </a:r>
                      <a:b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br>
                      <a:r>
                        <a:rPr kumimoji="0" lang="en-US" sz="1200" b="1" i="0" u="none" strike="noStrike" kern="1200" cap="none" spc="0" normalizeH="0" baseline="0" noProof="0">
                          <a:ln>
                            <a:noFill/>
                          </a:ln>
                          <a:solidFill>
                            <a:prstClr val="black">
                              <a:lumMod val="50000"/>
                              <a:lumOff val="50000"/>
                            </a:prstClr>
                          </a:solidFill>
                          <a:effectLst/>
                          <a:uLnTx/>
                          <a:uFillTx/>
                          <a:latin typeface="Arial" charset="0"/>
                          <a:ea typeface="Arial" charset="0"/>
                          <a:cs typeface="Arial" charset="0"/>
                        </a:rPr>
                        <a:t>Things to change </a:t>
                      </a:r>
                      <a:endParaRPr kumimoji="0" lang="en-US" sz="1200"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rPr>
                        <a:t>Output: </a:t>
                      </a:r>
                      <a:br>
                        <a:rPr kumimoji="0" lang="en-US" sz="1200"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rPr>
                      </a:br>
                      <a:r>
                        <a:rPr kumimoji="0" lang="en-US" sz="1200"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rPr>
                        <a:t>Things to change </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extLst>
                  <a:ext uri="{0D108BD9-81ED-4DB2-BD59-A6C34878D82A}">
                    <a16:rowId xmlns:a16="http://schemas.microsoft.com/office/drawing/2014/main" val="10001"/>
                  </a:ext>
                </a:extLst>
              </a:tr>
            </a:tbl>
          </a:graphicData>
        </a:graphic>
      </p:graphicFrame>
      <p:sp>
        <p:nvSpPr>
          <p:cNvPr id="5" name="Rounded Rectangle 4"/>
          <p:cNvSpPr/>
          <p:nvPr/>
        </p:nvSpPr>
        <p:spPr>
          <a:xfrm>
            <a:off x="504584" y="279400"/>
            <a:ext cx="3569062" cy="1866900"/>
          </a:xfrm>
          <a:prstGeom prst="roundRect">
            <a:avLst>
              <a:gd name="adj" fmla="val 0"/>
            </a:avLst>
          </a:prstGeom>
          <a:solidFill>
            <a:srgbClr val="B6D7F4"/>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en-US" dirty="0">
                <a:solidFill>
                  <a:srgbClr val="000000"/>
                </a:solidFill>
                <a:latin typeface="Calibri" panose="020F0502020204030204" pitchFamily="34" charset="0"/>
                <a:ea typeface="Alternate Gothic W01 No 2" charset="0"/>
                <a:cs typeface="Calibri" panose="020F0502020204030204" pitchFamily="34" charset="0"/>
              </a:rPr>
              <a:t>Area of desired impact:</a:t>
            </a:r>
            <a:br>
              <a:rPr lang="en-US" dirty="0">
                <a:solidFill>
                  <a:srgbClr val="000000"/>
                </a:solidFill>
                <a:latin typeface="Calibri" panose="020F0502020204030204" pitchFamily="34" charset="0"/>
                <a:ea typeface="Alternate Gothic W01 No 2" charset="0"/>
                <a:cs typeface="Calibri" panose="020F0502020204030204" pitchFamily="34" charset="0"/>
              </a:rPr>
            </a:br>
            <a:endParaRPr lang="en-US" sz="900" dirty="0">
              <a:solidFill>
                <a:srgbClr val="000000"/>
              </a:solidFill>
              <a:latin typeface="Calibri" panose="020F0502020204030204" pitchFamily="34" charset="0"/>
              <a:ea typeface="Alternate Gothic W01 No 2" charset="0"/>
              <a:cs typeface="Calibri" panose="020F0502020204030204" pitchFamily="34" charset="0"/>
            </a:endParaRPr>
          </a:p>
          <a:p>
            <a:pPr lvl="0">
              <a:defRPr/>
            </a:pPr>
            <a:r>
              <a:rPr lang="en-US" sz="2400" dirty="0">
                <a:solidFill>
                  <a:srgbClr val="000000"/>
                </a:solidFill>
                <a:latin typeface="Calibri" panose="020F0502020204030204" pitchFamily="34" charset="0"/>
                <a:ea typeface="Alternate Gothic W01 No 2" charset="0"/>
                <a:cs typeface="Calibri" panose="020F0502020204030204" pitchFamily="34" charset="0"/>
              </a:rPr>
              <a:t>Collaboration across Silos</a:t>
            </a:r>
          </a:p>
          <a:p>
            <a:pPr lvl="0">
              <a:defRPr/>
            </a:pPr>
            <a:r>
              <a:rPr lang="en-US" sz="1600" dirty="0">
                <a:solidFill>
                  <a:srgbClr val="000000"/>
                </a:solidFill>
                <a:latin typeface="Calibri" panose="020F0502020204030204" pitchFamily="34" charset="0"/>
                <a:ea typeface="Alternate Gothic W01 No 2" charset="0"/>
                <a:cs typeface="Calibri" panose="020F0502020204030204" pitchFamily="34" charset="0"/>
              </a:rPr>
              <a:t>Leaders operate as a single team and not from a siloed mindset</a:t>
            </a:r>
          </a:p>
        </p:txBody>
      </p:sp>
      <p:sp>
        <p:nvSpPr>
          <p:cNvPr id="9" name="Rounded Rectangle 8"/>
          <p:cNvSpPr/>
          <p:nvPr/>
        </p:nvSpPr>
        <p:spPr>
          <a:xfrm>
            <a:off x="5032616" y="301190"/>
            <a:ext cx="6654800" cy="1866900"/>
          </a:xfrm>
          <a:prstGeom prst="roundRect">
            <a:avLst>
              <a:gd name="adj" fmla="val 0"/>
            </a:avLst>
          </a:prstGeom>
          <a:solidFill>
            <a:srgbClr val="B6D7F4"/>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Desired behavioral changes</a:t>
            </a:r>
            <a:br>
              <a:rPr kumimoji="0" lang="en-US" sz="36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7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lvl="0" indent="-285750">
              <a:buFont typeface="Arial" charset="0"/>
              <a:buChar char="•"/>
              <a:defRPr/>
            </a:pPr>
            <a:r>
              <a:rPr lang="en-US" sz="1400" dirty="0">
                <a:solidFill>
                  <a:prstClr val="black"/>
                </a:solidFill>
                <a:ea typeface="Alternate Gothic W01 No 2" charset="0"/>
                <a:cs typeface="Calibri" panose="020F0502020204030204" pitchFamily="34" charset="0"/>
              </a:rPr>
              <a:t>People reach outside their departments and business units to help each other when working on common goals </a:t>
            </a:r>
          </a:p>
          <a:p>
            <a:pPr marL="285750" lvl="0" indent="-285750">
              <a:buFont typeface="Arial" charset="0"/>
              <a:buChar char="•"/>
              <a:defRPr/>
            </a:pPr>
            <a:endParaRPr lang="en-US" sz="1400" dirty="0">
              <a:solidFill>
                <a:prstClr val="black"/>
              </a:solidFill>
              <a:ea typeface="Alternate Gothic W01 No 2" charset="0"/>
              <a:cs typeface="Calibri" panose="020F0502020204030204" pitchFamily="34" charset="0"/>
            </a:endParaRPr>
          </a:p>
          <a:p>
            <a:pPr marL="285750" lvl="0" indent="-285750">
              <a:buFont typeface="Arial" charset="0"/>
              <a:buChar char="•"/>
              <a:defRPr/>
            </a:pPr>
            <a:r>
              <a:rPr lang="en-US" sz="1400" dirty="0">
                <a:solidFill>
                  <a:prstClr val="black"/>
                </a:solidFill>
                <a:ea typeface="Alternate Gothic W01 No 2" charset="0"/>
                <a:cs typeface="Calibri" panose="020F0502020204030204" pitchFamily="34" charset="0"/>
              </a:rPr>
              <a:t>Team members take initiative and do things outside of their defined role instead of complaining, blaming others, giving excuses or saying “someone should do this …”</a:t>
            </a:r>
          </a:p>
          <a:p>
            <a:pPr marL="285750" lvl="0" indent="-285750">
              <a:buFont typeface="Arial" charset="0"/>
              <a:buChar char="•"/>
              <a:defRPr/>
            </a:pPr>
            <a:endParaRPr lang="en-US" sz="1400" dirty="0">
              <a:solidFill>
                <a:prstClr val="black"/>
              </a:solidFill>
              <a:ea typeface="Alternate Gothic W01 No 2" charset="0"/>
              <a:cs typeface="Calibri" panose="020F0502020204030204" pitchFamily="34" charset="0"/>
            </a:endParaRPr>
          </a:p>
        </p:txBody>
      </p:sp>
      <p:sp>
        <p:nvSpPr>
          <p:cNvPr id="2" name="Right Arrow 1">
            <a:extLst>
              <a:ext uri="{FF2B5EF4-FFF2-40B4-BE49-F238E27FC236}">
                <a16:creationId xmlns:a16="http://schemas.microsoft.com/office/drawing/2014/main" id="{B5153796-CC01-D54C-BF2C-6C3695B2BEC8}"/>
              </a:ext>
            </a:extLst>
          </p:cNvPr>
          <p:cNvSpPr/>
          <p:nvPr/>
        </p:nvSpPr>
        <p:spPr>
          <a:xfrm>
            <a:off x="4271058" y="972273"/>
            <a:ext cx="601884" cy="5722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C000DD-5BF8-4B4E-A9A8-02AB13ED78D5}"/>
              </a:ext>
            </a:extLst>
          </p:cNvPr>
          <p:cNvSpPr/>
          <p:nvPr/>
        </p:nvSpPr>
        <p:spPr>
          <a:xfrm>
            <a:off x="4819859" y="6622299"/>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516829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9417568"/>
              </p:ext>
            </p:extLst>
          </p:nvPr>
        </p:nvGraphicFramePr>
        <p:xfrm>
          <a:off x="342538" y="4548382"/>
          <a:ext cx="11456124" cy="2030218"/>
        </p:xfrm>
        <a:graphic>
          <a:graphicData uri="http://schemas.openxmlformats.org/drawingml/2006/table">
            <a:tbl>
              <a:tblPr firstRow="1" bandRow="1">
                <a:tableStyleId>{5C22544A-7EE6-4342-B048-85BDC9FD1C3A}</a:tableStyleId>
              </a:tblPr>
              <a:tblGrid>
                <a:gridCol w="1909354">
                  <a:extLst>
                    <a:ext uri="{9D8B030D-6E8A-4147-A177-3AD203B41FA5}">
                      <a16:colId xmlns:a16="http://schemas.microsoft.com/office/drawing/2014/main" val="20000"/>
                    </a:ext>
                  </a:extLst>
                </a:gridCol>
                <a:gridCol w="1909354">
                  <a:extLst>
                    <a:ext uri="{9D8B030D-6E8A-4147-A177-3AD203B41FA5}">
                      <a16:colId xmlns:a16="http://schemas.microsoft.com/office/drawing/2014/main" val="20001"/>
                    </a:ext>
                  </a:extLst>
                </a:gridCol>
                <a:gridCol w="1909354">
                  <a:extLst>
                    <a:ext uri="{9D8B030D-6E8A-4147-A177-3AD203B41FA5}">
                      <a16:colId xmlns:a16="http://schemas.microsoft.com/office/drawing/2014/main" val="20002"/>
                    </a:ext>
                  </a:extLst>
                </a:gridCol>
                <a:gridCol w="1909354">
                  <a:extLst>
                    <a:ext uri="{9D8B030D-6E8A-4147-A177-3AD203B41FA5}">
                      <a16:colId xmlns:a16="http://schemas.microsoft.com/office/drawing/2014/main" val="20003"/>
                    </a:ext>
                  </a:extLst>
                </a:gridCol>
                <a:gridCol w="1909354">
                  <a:extLst>
                    <a:ext uri="{9D8B030D-6E8A-4147-A177-3AD203B41FA5}">
                      <a16:colId xmlns:a16="http://schemas.microsoft.com/office/drawing/2014/main" val="20004"/>
                    </a:ext>
                  </a:extLst>
                </a:gridCol>
                <a:gridCol w="1909354">
                  <a:extLst>
                    <a:ext uri="{9D8B030D-6E8A-4147-A177-3AD203B41FA5}">
                      <a16:colId xmlns:a16="http://schemas.microsoft.com/office/drawing/2014/main" val="20005"/>
                    </a:ext>
                  </a:extLst>
                </a:gridCol>
              </a:tblGrid>
              <a:tr h="696026">
                <a:tc>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Arial" charset="0"/>
                          <a:ea typeface="Arial" charset="0"/>
                          <a:cs typeface="Arial" charset="0"/>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mindset | habits | values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Strategy</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goals | measures | rewards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Structure</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roles | design| models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Process</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workflow | ops | policies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People</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mindset | habits | norms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334192">
                <a:tc>
                  <a:txBody>
                    <a:bodyPr/>
                    <a:lstStyle/>
                    <a:p>
                      <a:pPr lvl="0">
                        <a:defRPr/>
                      </a:pPr>
                      <a:r>
                        <a:rPr lang="en-US" sz="2000" b="0" i="0" dirty="0">
                          <a:solidFill>
                            <a:srgbClr val="000000"/>
                          </a:solidFill>
                          <a:latin typeface="Calibri" panose="020F0502020204030204" pitchFamily="34" charset="0"/>
                          <a:ea typeface="Alternate Gothic W01 No 2" charset="0"/>
                          <a:cs typeface="Calibri" panose="020F0502020204030204" pitchFamily="34" charset="0"/>
                        </a:rPr>
                        <a:t>Collaboration across Silos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endParaRPr lang="en-US" sz="1200" b="1" kern="1200" dirty="0">
                        <a:solidFill>
                          <a:schemeClr val="tx1">
                            <a:lumMod val="50000"/>
                            <a:lumOff val="50000"/>
                          </a:schemeClr>
                        </a:solidFill>
                        <a:effectLst/>
                        <a:latin typeface="Arial" charset="0"/>
                        <a:ea typeface="Arial" charset="0"/>
                        <a:cs typeface="Arial" charset="0"/>
                      </a:endParaRP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Exec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endParaRPr lang="en-US" sz="1200" b="1" kern="1200" dirty="0">
                        <a:solidFill>
                          <a:schemeClr val="tx1">
                            <a:lumMod val="50000"/>
                            <a:lumOff val="50000"/>
                          </a:schemeClr>
                        </a:solidFill>
                        <a:effectLst/>
                        <a:latin typeface="Arial" charset="0"/>
                        <a:ea typeface="Arial" charset="0"/>
                        <a:cs typeface="Arial"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Changes in systems, measures, goals, rewards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Roles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Org Design</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Team Structures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Practices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Workflows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Processes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Mentoring /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extLst>
                  <a:ext uri="{0D108BD9-81ED-4DB2-BD59-A6C34878D82A}">
                    <a16:rowId xmlns:a16="http://schemas.microsoft.com/office/drawing/2014/main" val="10001"/>
                  </a:ext>
                </a:extLst>
              </a:tr>
            </a:tbl>
          </a:graphicData>
        </a:graphic>
      </p:graphicFrame>
      <p:sp>
        <p:nvSpPr>
          <p:cNvPr id="10" name="Rounded Rectangle 9">
            <a:extLst>
              <a:ext uri="{FF2B5EF4-FFF2-40B4-BE49-F238E27FC236}">
                <a16:creationId xmlns:a16="http://schemas.microsoft.com/office/drawing/2014/main" id="{A5038F03-4A56-7549-BBD8-23AF3E7064D2}"/>
              </a:ext>
            </a:extLst>
          </p:cNvPr>
          <p:cNvSpPr/>
          <p:nvPr/>
        </p:nvSpPr>
        <p:spPr>
          <a:xfrm>
            <a:off x="504584" y="279400"/>
            <a:ext cx="3569062" cy="1866900"/>
          </a:xfrm>
          <a:prstGeom prst="roundRect">
            <a:avLst>
              <a:gd name="adj" fmla="val 0"/>
            </a:avLst>
          </a:prstGeom>
          <a:solidFill>
            <a:srgbClr val="B6D7F4"/>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en-US" dirty="0">
                <a:solidFill>
                  <a:srgbClr val="000000"/>
                </a:solidFill>
                <a:latin typeface="Calibri" panose="020F0502020204030204" pitchFamily="34" charset="0"/>
                <a:ea typeface="Alternate Gothic W01 No 2" charset="0"/>
                <a:cs typeface="Calibri" panose="020F0502020204030204" pitchFamily="34" charset="0"/>
              </a:rPr>
              <a:t>Area of desired impact:</a:t>
            </a:r>
            <a:br>
              <a:rPr lang="en-US" dirty="0">
                <a:solidFill>
                  <a:srgbClr val="000000"/>
                </a:solidFill>
                <a:latin typeface="Calibri" panose="020F0502020204030204" pitchFamily="34" charset="0"/>
                <a:ea typeface="Alternate Gothic W01 No 2" charset="0"/>
                <a:cs typeface="Calibri" panose="020F0502020204030204" pitchFamily="34" charset="0"/>
              </a:rPr>
            </a:br>
            <a:endParaRPr lang="en-US" sz="900" dirty="0">
              <a:solidFill>
                <a:srgbClr val="000000"/>
              </a:solidFill>
              <a:latin typeface="Calibri" panose="020F0502020204030204" pitchFamily="34" charset="0"/>
              <a:ea typeface="Alternate Gothic W01 No 2" charset="0"/>
              <a:cs typeface="Calibri" panose="020F0502020204030204" pitchFamily="34" charset="0"/>
            </a:endParaRPr>
          </a:p>
          <a:p>
            <a:pPr lvl="0">
              <a:defRPr/>
            </a:pPr>
            <a:r>
              <a:rPr lang="en-US" sz="2400" dirty="0">
                <a:solidFill>
                  <a:srgbClr val="000000"/>
                </a:solidFill>
                <a:latin typeface="Calibri" panose="020F0502020204030204" pitchFamily="34" charset="0"/>
                <a:ea typeface="Alternate Gothic W01 No 2" charset="0"/>
                <a:cs typeface="Calibri" panose="020F0502020204030204" pitchFamily="34" charset="0"/>
              </a:rPr>
              <a:t>Collaboration across Silos</a:t>
            </a:r>
          </a:p>
          <a:p>
            <a:pPr lvl="0">
              <a:defRPr/>
            </a:pPr>
            <a:r>
              <a:rPr lang="en-US" sz="1600" dirty="0">
                <a:solidFill>
                  <a:srgbClr val="000000"/>
                </a:solidFill>
                <a:latin typeface="Calibri" panose="020F0502020204030204" pitchFamily="34" charset="0"/>
                <a:ea typeface="Alternate Gothic W01 No 2" charset="0"/>
                <a:cs typeface="Calibri" panose="020F0502020204030204" pitchFamily="34" charset="0"/>
              </a:rPr>
              <a:t>Leaders operate as a single team and not from a siloed mindset</a:t>
            </a:r>
          </a:p>
        </p:txBody>
      </p:sp>
      <p:sp>
        <p:nvSpPr>
          <p:cNvPr id="11" name="Rounded Rectangle 10">
            <a:extLst>
              <a:ext uri="{FF2B5EF4-FFF2-40B4-BE49-F238E27FC236}">
                <a16:creationId xmlns:a16="http://schemas.microsoft.com/office/drawing/2014/main" id="{D82F5678-78F9-3449-B992-62A35D664CA2}"/>
              </a:ext>
            </a:extLst>
          </p:cNvPr>
          <p:cNvSpPr/>
          <p:nvPr/>
        </p:nvSpPr>
        <p:spPr>
          <a:xfrm>
            <a:off x="5032616" y="301190"/>
            <a:ext cx="6654800" cy="1866900"/>
          </a:xfrm>
          <a:prstGeom prst="roundRect">
            <a:avLst>
              <a:gd name="adj" fmla="val 0"/>
            </a:avLst>
          </a:prstGeom>
          <a:solidFill>
            <a:srgbClr val="B6D7F4"/>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Desired behavioral changes</a:t>
            </a:r>
            <a:br>
              <a:rPr kumimoji="0" lang="en-US" sz="36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7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lvl="0" indent="-285750">
              <a:buFont typeface="Arial" charset="0"/>
              <a:buChar char="•"/>
              <a:defRPr/>
            </a:pPr>
            <a:r>
              <a:rPr lang="en-US" sz="1400" dirty="0">
                <a:solidFill>
                  <a:prstClr val="black"/>
                </a:solidFill>
                <a:ea typeface="Alternate Gothic W01 No 2" charset="0"/>
                <a:cs typeface="Calibri" panose="020F0502020204030204" pitchFamily="34" charset="0"/>
              </a:rPr>
              <a:t>People reach outside their departments and business units to help each other when working on common goals </a:t>
            </a:r>
          </a:p>
          <a:p>
            <a:pPr marL="285750" lvl="0" indent="-285750">
              <a:buFont typeface="Arial" charset="0"/>
              <a:buChar char="•"/>
              <a:defRPr/>
            </a:pPr>
            <a:endParaRPr lang="en-US" sz="1400" dirty="0">
              <a:solidFill>
                <a:prstClr val="black"/>
              </a:solidFill>
              <a:ea typeface="Alternate Gothic W01 No 2" charset="0"/>
              <a:cs typeface="Calibri" panose="020F0502020204030204" pitchFamily="34" charset="0"/>
            </a:endParaRPr>
          </a:p>
          <a:p>
            <a:pPr marL="285750" lvl="0" indent="-285750">
              <a:buFont typeface="Arial" charset="0"/>
              <a:buChar char="•"/>
              <a:defRPr/>
            </a:pPr>
            <a:r>
              <a:rPr lang="en-US" sz="1400" dirty="0">
                <a:solidFill>
                  <a:prstClr val="black"/>
                </a:solidFill>
                <a:ea typeface="Alternate Gothic W01 No 2" charset="0"/>
                <a:cs typeface="Calibri" panose="020F0502020204030204" pitchFamily="34" charset="0"/>
              </a:rPr>
              <a:t>Team members take initiative and do things outside of their defined role instead of complaining, blaming others, giving excuses or saying “someone should do this …”</a:t>
            </a:r>
          </a:p>
          <a:p>
            <a:pPr marL="285750" lvl="0" indent="-285750">
              <a:buFont typeface="Arial" charset="0"/>
              <a:buChar char="•"/>
              <a:defRPr/>
            </a:pPr>
            <a:endParaRPr lang="en-US" sz="1400" dirty="0">
              <a:solidFill>
                <a:prstClr val="black"/>
              </a:solidFill>
              <a:ea typeface="Alternate Gothic W01 No 2" charset="0"/>
              <a:cs typeface="Calibri" panose="020F0502020204030204" pitchFamily="34" charset="0"/>
            </a:endParaRPr>
          </a:p>
        </p:txBody>
      </p:sp>
      <p:sp>
        <p:nvSpPr>
          <p:cNvPr id="12" name="Right Arrow 11">
            <a:extLst>
              <a:ext uri="{FF2B5EF4-FFF2-40B4-BE49-F238E27FC236}">
                <a16:creationId xmlns:a16="http://schemas.microsoft.com/office/drawing/2014/main" id="{6E6ADC97-3548-1E44-B860-97647D635131}"/>
              </a:ext>
            </a:extLst>
          </p:cNvPr>
          <p:cNvSpPr/>
          <p:nvPr/>
        </p:nvSpPr>
        <p:spPr>
          <a:xfrm>
            <a:off x="4271058" y="972273"/>
            <a:ext cx="601884" cy="5722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369717-DA0F-4641-9B7B-562D6C601835}"/>
              </a:ext>
            </a:extLst>
          </p:cNvPr>
          <p:cNvSpPr/>
          <p:nvPr/>
        </p:nvSpPr>
        <p:spPr>
          <a:xfrm>
            <a:off x="4819859" y="6622299"/>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853256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7746-FADC-F245-842F-6C34D13BB107}"/>
              </a:ext>
            </a:extLst>
          </p:cNvPr>
          <p:cNvSpPr>
            <a:spLocks noGrp="1"/>
          </p:cNvSpPr>
          <p:nvPr>
            <p:ph type="title"/>
          </p:nvPr>
        </p:nvSpPr>
        <p:spPr>
          <a:xfrm>
            <a:off x="838200" y="2103437"/>
            <a:ext cx="10515600" cy="1325563"/>
          </a:xfrm>
        </p:spPr>
        <p:txBody>
          <a:bodyPr>
            <a:normAutofit fontScale="90000"/>
          </a:bodyPr>
          <a:lstStyle/>
          <a:p>
            <a:pPr algn="ctr"/>
            <a:r>
              <a:rPr lang="en-US" dirty="0">
                <a:solidFill>
                  <a:schemeClr val="bg1"/>
                </a:solidFill>
                <a:latin typeface="+mn-lt"/>
              </a:rPr>
              <a:t>To see how these slides can be used and the narrative I use with these slides please watch:</a:t>
            </a:r>
          </a:p>
        </p:txBody>
      </p:sp>
      <p:sp>
        <p:nvSpPr>
          <p:cNvPr id="3" name="Content Placeholder 2">
            <a:extLst>
              <a:ext uri="{FF2B5EF4-FFF2-40B4-BE49-F238E27FC236}">
                <a16:creationId xmlns:a16="http://schemas.microsoft.com/office/drawing/2014/main" id="{1AB1E13C-9E0C-3A40-A1E4-44C5395552B8}"/>
              </a:ext>
            </a:extLst>
          </p:cNvPr>
          <p:cNvSpPr>
            <a:spLocks noGrp="1"/>
          </p:cNvSpPr>
          <p:nvPr>
            <p:ph idx="1"/>
          </p:nvPr>
        </p:nvSpPr>
        <p:spPr>
          <a:xfrm>
            <a:off x="838200" y="4094326"/>
            <a:ext cx="10515600" cy="545910"/>
          </a:xfrm>
        </p:spPr>
        <p:txBody>
          <a:bodyPr/>
          <a:lstStyle/>
          <a:p>
            <a:pPr marL="0" indent="0" algn="ctr">
              <a:buNone/>
            </a:pPr>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=qNmL08RwFcc</a:t>
            </a:r>
          </a:p>
        </p:txBody>
      </p:sp>
    </p:spTree>
    <p:extLst>
      <p:ext uri="{BB962C8B-B14F-4D97-AF65-F5344CB8AC3E}">
        <p14:creationId xmlns:p14="http://schemas.microsoft.com/office/powerpoint/2010/main" val="1501002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20138935"/>
              </p:ext>
            </p:extLst>
          </p:nvPr>
        </p:nvGraphicFramePr>
        <p:xfrm>
          <a:off x="444138" y="368614"/>
          <a:ext cx="11456124" cy="6032794"/>
        </p:xfrm>
        <a:graphic>
          <a:graphicData uri="http://schemas.openxmlformats.org/drawingml/2006/table">
            <a:tbl>
              <a:tblPr firstRow="1" bandRow="1">
                <a:tableStyleId>{5C22544A-7EE6-4342-B048-85BDC9FD1C3A}</a:tableStyleId>
              </a:tblPr>
              <a:tblGrid>
                <a:gridCol w="1909354">
                  <a:extLst>
                    <a:ext uri="{9D8B030D-6E8A-4147-A177-3AD203B41FA5}">
                      <a16:colId xmlns:a16="http://schemas.microsoft.com/office/drawing/2014/main" val="20000"/>
                    </a:ext>
                  </a:extLst>
                </a:gridCol>
                <a:gridCol w="1909354">
                  <a:extLst>
                    <a:ext uri="{9D8B030D-6E8A-4147-A177-3AD203B41FA5}">
                      <a16:colId xmlns:a16="http://schemas.microsoft.com/office/drawing/2014/main" val="20001"/>
                    </a:ext>
                  </a:extLst>
                </a:gridCol>
                <a:gridCol w="1909354">
                  <a:extLst>
                    <a:ext uri="{9D8B030D-6E8A-4147-A177-3AD203B41FA5}">
                      <a16:colId xmlns:a16="http://schemas.microsoft.com/office/drawing/2014/main" val="20002"/>
                    </a:ext>
                  </a:extLst>
                </a:gridCol>
                <a:gridCol w="1909354">
                  <a:extLst>
                    <a:ext uri="{9D8B030D-6E8A-4147-A177-3AD203B41FA5}">
                      <a16:colId xmlns:a16="http://schemas.microsoft.com/office/drawing/2014/main" val="20003"/>
                    </a:ext>
                  </a:extLst>
                </a:gridCol>
                <a:gridCol w="1909354">
                  <a:extLst>
                    <a:ext uri="{9D8B030D-6E8A-4147-A177-3AD203B41FA5}">
                      <a16:colId xmlns:a16="http://schemas.microsoft.com/office/drawing/2014/main" val="20004"/>
                    </a:ext>
                  </a:extLst>
                </a:gridCol>
                <a:gridCol w="1909354">
                  <a:extLst>
                    <a:ext uri="{9D8B030D-6E8A-4147-A177-3AD203B41FA5}">
                      <a16:colId xmlns:a16="http://schemas.microsoft.com/office/drawing/2014/main" val="20005"/>
                    </a:ext>
                  </a:extLst>
                </a:gridCol>
              </a:tblGrid>
              <a:tr h="696026">
                <a:tc>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Arial" charset="0"/>
                          <a:ea typeface="Arial" charset="0"/>
                          <a:cs typeface="Arial" charset="0"/>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mindset | habits | values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Strategy</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goals | measures | rewards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Structure</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roles | design| models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Process</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workflow | ops | policies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Arial" charset="0"/>
                          <a:ea typeface="Arial" charset="0"/>
                          <a:cs typeface="Arial" charset="0"/>
                        </a:rPr>
                        <a:t>People</a:t>
                      </a:r>
                      <a:endParaRPr lang="en-US" sz="1100" b="0" kern="1200" baseline="0" dirty="0">
                        <a:solidFill>
                          <a:schemeClr val="tx1"/>
                        </a:solidFill>
                        <a:effectLst/>
                        <a:latin typeface="Arial" charset="0"/>
                        <a:ea typeface="Arial"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charset="0"/>
                          <a:ea typeface="Arial" charset="0"/>
                          <a:cs typeface="Arial" charset="0"/>
                        </a:rPr>
                        <a:t>mindset | habits | norms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33419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kern="1200" dirty="0">
                          <a:solidFill>
                            <a:prstClr val="black"/>
                          </a:solidFill>
                          <a:latin typeface="Calibri" panose="020F0502020204030204" pitchFamily="34" charset="0"/>
                          <a:ea typeface="+mn-ea"/>
                          <a:cs typeface="Calibri" panose="020F0502020204030204" pitchFamily="34" charset="0"/>
                        </a:rPr>
                        <a:t>ANOTHER AREA OF DESIRED IMPACT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Exec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Changes in systems, measures, goals, rewards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Roles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Org Design</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Team Structures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Practices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Workflows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Processes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Mentoring /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69B">
                        <a:alpha val="47000"/>
                      </a:srgbClr>
                    </a:solidFill>
                  </a:tcPr>
                </a:tc>
                <a:extLst>
                  <a:ext uri="{0D108BD9-81ED-4DB2-BD59-A6C34878D82A}">
                    <a16:rowId xmlns:a16="http://schemas.microsoft.com/office/drawing/2014/main" val="10001"/>
                  </a:ext>
                </a:extLst>
              </a:tr>
              <a:tr h="13341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kern="1200" dirty="0">
                          <a:solidFill>
                            <a:prstClr val="black"/>
                          </a:solidFill>
                          <a:latin typeface="Calibri" panose="020F0502020204030204" pitchFamily="34" charset="0"/>
                          <a:ea typeface="+mn-ea"/>
                          <a:cs typeface="Calibri" panose="020F0502020204030204" pitchFamily="34" charset="0"/>
                        </a:rPr>
                        <a:t>Culture of Learning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E5B7"/>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Exec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E5B7">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Changes in systems, measures, goals, rewards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E5B7">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Roles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Org Design</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Team Structures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E5B7">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Practices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Workflows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Processes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E5B7">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Mentoring /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E5B7">
                        <a:alpha val="47000"/>
                      </a:srgbClr>
                    </a:solidFill>
                  </a:tcPr>
                </a:tc>
                <a:extLst>
                  <a:ext uri="{0D108BD9-81ED-4DB2-BD59-A6C34878D82A}">
                    <a16:rowId xmlns:a16="http://schemas.microsoft.com/office/drawing/2014/main" val="10002"/>
                  </a:ext>
                </a:extLst>
              </a:tr>
              <a:tr h="133419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kern="1200" dirty="0">
                          <a:solidFill>
                            <a:prstClr val="black"/>
                          </a:solidFill>
                          <a:latin typeface="Calibri" panose="020F0502020204030204" pitchFamily="34" charset="0"/>
                          <a:ea typeface="+mn-ea"/>
                          <a:cs typeface="Calibri" panose="020F0502020204030204" pitchFamily="34" charset="0"/>
                        </a:rPr>
                        <a:t>Customer Centricity</a:t>
                      </a:r>
                      <a:endParaRPr lang="en-US" sz="1050" b="1" kern="1200" dirty="0">
                        <a:solidFill>
                          <a:schemeClr val="dk1"/>
                        </a:solidFill>
                        <a:latin typeface="Roboto"/>
                        <a:ea typeface="+mn-ea"/>
                        <a:cs typeface="Roboto"/>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E7D0"/>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Exec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E7D0">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Changes in systems, measures, goals, rewards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E7D0">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Roles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Org Design</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Team Structures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E7D0">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Practices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Workflows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Processes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E7D0">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Mentoring /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E7D0">
                        <a:alpha val="47000"/>
                      </a:srgbClr>
                    </a:solidFill>
                  </a:tcPr>
                </a:tc>
                <a:extLst>
                  <a:ext uri="{0D108BD9-81ED-4DB2-BD59-A6C34878D82A}">
                    <a16:rowId xmlns:a16="http://schemas.microsoft.com/office/drawing/2014/main" val="10003"/>
                  </a:ext>
                </a:extLst>
              </a:tr>
              <a:tr h="1334192">
                <a:tc>
                  <a:txBody>
                    <a:bodyPr/>
                    <a:lstStyle/>
                    <a:p>
                      <a:r>
                        <a:rPr lang="en-US" sz="1800" b="0" i="0" dirty="0">
                          <a:solidFill>
                            <a:prstClr val="black"/>
                          </a:solidFill>
                          <a:latin typeface="Calibri" panose="020F0502020204030204" pitchFamily="34" charset="0"/>
                          <a:cs typeface="Calibri" panose="020F0502020204030204" pitchFamily="34" charset="0"/>
                        </a:rPr>
                        <a:t>Collaboration across Silos</a:t>
                      </a:r>
                      <a:endParaRPr lang="en-US" sz="1800" b="0" kern="1200" baseline="0" dirty="0">
                        <a:solidFill>
                          <a:schemeClr val="tx1"/>
                        </a:solidFill>
                        <a:effectLst/>
                        <a:latin typeface="Arial" charset="0"/>
                        <a:ea typeface="Arial" charset="0"/>
                        <a:cs typeface="Arial"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Exec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Changes in systems, measures, goals, rewards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Roles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Org Design</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Team Structures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Practices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Workflows</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New Processes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tc>
                  <a:txBody>
                    <a:bodyPr/>
                    <a:lstStyle/>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Workshops / Learning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Mentoring / Coaching</a:t>
                      </a:r>
                    </a:p>
                    <a:p>
                      <a:pPr marL="0" marR="0" lvl="0" indent="0" algn="ctr" defTabSz="457200" rtl="0" eaLnBrk="1" fontAlgn="auto" latinLnBrk="0" hangingPunct="1">
                        <a:lnSpc>
                          <a:spcPct val="120000"/>
                        </a:lnSpc>
                        <a:spcBef>
                          <a:spcPts val="0"/>
                        </a:spcBef>
                        <a:spcAft>
                          <a:spcPts val="0"/>
                        </a:spcAft>
                        <a:buClrTx/>
                        <a:buSzTx/>
                        <a:buFont typeface="Wingdings" charset="2"/>
                        <a:buNone/>
                        <a:tabLst/>
                        <a:defRPr/>
                      </a:pPr>
                      <a:r>
                        <a:rPr lang="en-US" sz="1200" b="1" kern="1200" dirty="0">
                          <a:solidFill>
                            <a:schemeClr val="tx1">
                              <a:lumMod val="50000"/>
                              <a:lumOff val="50000"/>
                            </a:schemeClr>
                          </a:solidFill>
                          <a:effectLst/>
                          <a:latin typeface="Arial" charset="0"/>
                          <a:ea typeface="Arial" charset="0"/>
                          <a:cs typeface="Arial" charset="0"/>
                        </a:rPr>
                        <a:t>Facilitated Interventions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6D7F4">
                        <a:alpha val="47000"/>
                      </a:srgbClr>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23922EC3-6D97-4144-9E34-C43EA4A25165}"/>
              </a:ext>
            </a:extLst>
          </p:cNvPr>
          <p:cNvSpPr/>
          <p:nvPr/>
        </p:nvSpPr>
        <p:spPr>
          <a:xfrm>
            <a:off x="4819859" y="6622299"/>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836862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75576" y="1760276"/>
            <a:ext cx="1551858" cy="2011680"/>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6290104" y="4077014"/>
            <a:ext cx="1551858" cy="2011680"/>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10127609" y="1760276"/>
            <a:ext cx="1554806" cy="2011680"/>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6293419" y="1760276"/>
            <a:ext cx="1550560" cy="2011680"/>
          </a:xfrm>
          <a:prstGeom prst="rect">
            <a:avLst/>
          </a:prstGeom>
          <a:ln>
            <a:solidFill>
              <a:schemeClr val="tx1"/>
            </a:solidFill>
          </a:ln>
        </p:spPr>
      </p:pic>
      <p:pic>
        <p:nvPicPr>
          <p:cNvPr id="12" name="Picture 11"/>
          <p:cNvPicPr>
            <a:picLocks noChangeAspect="1"/>
          </p:cNvPicPr>
          <p:nvPr/>
        </p:nvPicPr>
        <p:blipFill>
          <a:blip r:embed="rId7"/>
          <a:stretch>
            <a:fillRect/>
          </a:stretch>
        </p:blipFill>
        <p:spPr>
          <a:xfrm>
            <a:off x="8209964" y="1760276"/>
            <a:ext cx="1551660" cy="2011680"/>
          </a:xfrm>
          <a:prstGeom prst="rect">
            <a:avLst/>
          </a:prstGeom>
          <a:ln>
            <a:solidFill>
              <a:schemeClr val="tx1"/>
            </a:solidFill>
          </a:ln>
        </p:spPr>
      </p:pic>
      <p:pic>
        <p:nvPicPr>
          <p:cNvPr id="7" name="Picture 6"/>
          <p:cNvPicPr>
            <a:picLocks noChangeAspect="1"/>
          </p:cNvPicPr>
          <p:nvPr/>
        </p:nvPicPr>
        <p:blipFill>
          <a:blip r:embed="rId8"/>
          <a:stretch>
            <a:fillRect/>
          </a:stretch>
        </p:blipFill>
        <p:spPr>
          <a:xfrm>
            <a:off x="10127058" y="4077014"/>
            <a:ext cx="1551660" cy="2011680"/>
          </a:xfrm>
          <a:prstGeom prst="rect">
            <a:avLst/>
          </a:prstGeom>
          <a:ln>
            <a:solidFill>
              <a:schemeClr val="tx1"/>
            </a:solidFill>
          </a:ln>
        </p:spPr>
      </p:pic>
      <p:pic>
        <p:nvPicPr>
          <p:cNvPr id="13" name="Picture 12"/>
          <p:cNvPicPr>
            <a:picLocks noChangeAspect="1"/>
          </p:cNvPicPr>
          <p:nvPr/>
        </p:nvPicPr>
        <p:blipFill>
          <a:blip r:embed="rId9"/>
          <a:stretch>
            <a:fillRect/>
          </a:stretch>
        </p:blipFill>
        <p:spPr>
          <a:xfrm>
            <a:off x="2461598" y="4077014"/>
            <a:ext cx="1547634" cy="2011680"/>
          </a:xfrm>
          <a:prstGeom prst="rect">
            <a:avLst/>
          </a:prstGeom>
          <a:ln>
            <a:solidFill>
              <a:schemeClr val="tx1"/>
            </a:solidFill>
          </a:ln>
        </p:spPr>
      </p:pic>
      <p:pic>
        <p:nvPicPr>
          <p:cNvPr id="14" name="Picture 13"/>
          <p:cNvPicPr>
            <a:picLocks noChangeAspect="1"/>
          </p:cNvPicPr>
          <p:nvPr/>
        </p:nvPicPr>
        <p:blipFill>
          <a:blip r:embed="rId10"/>
          <a:stretch>
            <a:fillRect/>
          </a:stretch>
        </p:blipFill>
        <p:spPr>
          <a:xfrm>
            <a:off x="8208306" y="4077014"/>
            <a:ext cx="1552408" cy="2011680"/>
          </a:xfrm>
          <a:prstGeom prst="rect">
            <a:avLst/>
          </a:prstGeom>
          <a:ln>
            <a:solidFill>
              <a:schemeClr val="tx1"/>
            </a:solidFill>
          </a:ln>
        </p:spPr>
      </p:pic>
      <p:pic>
        <p:nvPicPr>
          <p:cNvPr id="15" name="Picture 14"/>
          <p:cNvPicPr>
            <a:picLocks noChangeAspect="1"/>
          </p:cNvPicPr>
          <p:nvPr/>
        </p:nvPicPr>
        <p:blipFill>
          <a:blip r:embed="rId11"/>
          <a:stretch>
            <a:fillRect/>
          </a:stretch>
        </p:blipFill>
        <p:spPr>
          <a:xfrm>
            <a:off x="539898" y="4077014"/>
            <a:ext cx="1555356" cy="2011680"/>
          </a:xfrm>
          <a:prstGeom prst="rect">
            <a:avLst/>
          </a:prstGeom>
          <a:ln>
            <a:solidFill>
              <a:schemeClr val="tx1"/>
            </a:solidFill>
          </a:ln>
        </p:spPr>
      </p:pic>
      <p:pic>
        <p:nvPicPr>
          <p:cNvPr id="16" name="Picture 15"/>
          <p:cNvPicPr>
            <a:picLocks noChangeAspect="1"/>
          </p:cNvPicPr>
          <p:nvPr/>
        </p:nvPicPr>
        <p:blipFill>
          <a:blip r:embed="rId12"/>
          <a:stretch>
            <a:fillRect/>
          </a:stretch>
        </p:blipFill>
        <p:spPr>
          <a:xfrm>
            <a:off x="4375576" y="4077014"/>
            <a:ext cx="1548184" cy="2011680"/>
          </a:xfrm>
          <a:prstGeom prst="rect">
            <a:avLst/>
          </a:prstGeom>
          <a:ln>
            <a:solidFill>
              <a:schemeClr val="tx1"/>
            </a:solidFill>
          </a:ln>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7161" y="1933271"/>
            <a:ext cx="3062223" cy="1488607"/>
          </a:xfrm>
          <a:prstGeom prst="rect">
            <a:avLst/>
          </a:prstGeom>
        </p:spPr>
      </p:pic>
      <p:sp>
        <p:nvSpPr>
          <p:cNvPr id="3" name="Rectangle 2"/>
          <p:cNvSpPr/>
          <p:nvPr/>
        </p:nvSpPr>
        <p:spPr>
          <a:xfrm>
            <a:off x="4907350" y="6246359"/>
            <a:ext cx="237199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www.ICAgile.com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5A23C7EB-27AD-9B48-89A4-0D1367D6221C}"/>
              </a:ext>
            </a:extLst>
          </p:cNvPr>
          <p:cNvSpPr txBox="1"/>
          <p:nvPr/>
        </p:nvSpPr>
        <p:spPr>
          <a:xfrm>
            <a:off x="474562" y="185195"/>
            <a:ext cx="11204156" cy="1200329"/>
          </a:xfrm>
          <a:prstGeom prst="rect">
            <a:avLst/>
          </a:prstGeom>
          <a:noFill/>
        </p:spPr>
        <p:txBody>
          <a:bodyPr wrap="square" rtlCol="0">
            <a:spAutoFit/>
          </a:bodyPr>
          <a:lstStyle/>
          <a:p>
            <a:r>
              <a:rPr lang="en-US" b="1" dirty="0"/>
              <a:t>Recommendation:</a:t>
            </a:r>
            <a:r>
              <a:rPr lang="en-US" dirty="0"/>
              <a:t> Regardless if you pursue </a:t>
            </a:r>
            <a:r>
              <a:rPr lang="en-US" dirty="0" err="1"/>
              <a:t>ICAgile’s</a:t>
            </a:r>
            <a:r>
              <a:rPr lang="en-US" dirty="0"/>
              <a:t> certification paths, I recommend using </a:t>
            </a:r>
            <a:r>
              <a:rPr lang="en-US" dirty="0" err="1"/>
              <a:t>ICAgile’s</a:t>
            </a:r>
            <a:r>
              <a:rPr lang="en-US" dirty="0"/>
              <a:t> learning tracks and learning outcomes to understand what people and different roles need to learn to help them become agile in their role / craft. This will be very helpful as you design your transformation roadmap for the leadership and people dimensions of Culture.</a:t>
            </a:r>
          </a:p>
        </p:txBody>
      </p:sp>
    </p:spTree>
    <p:extLst>
      <p:ext uri="{BB962C8B-B14F-4D97-AF65-F5344CB8AC3E}">
        <p14:creationId xmlns:p14="http://schemas.microsoft.com/office/powerpoint/2010/main" val="115043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7746-FADC-F245-842F-6C34D13BB107}"/>
              </a:ext>
            </a:extLst>
          </p:cNvPr>
          <p:cNvSpPr>
            <a:spLocks noGrp="1"/>
          </p:cNvSpPr>
          <p:nvPr>
            <p:ph type="title"/>
          </p:nvPr>
        </p:nvSpPr>
        <p:spPr>
          <a:xfrm>
            <a:off x="838200" y="1161741"/>
            <a:ext cx="10515600" cy="1325563"/>
          </a:xfrm>
        </p:spPr>
        <p:txBody>
          <a:bodyPr>
            <a:normAutofit/>
          </a:bodyPr>
          <a:lstStyle/>
          <a:p>
            <a:pPr algn="ctr"/>
            <a:r>
              <a:rPr lang="en-US" dirty="0">
                <a:solidFill>
                  <a:schemeClr val="bg1"/>
                </a:solidFill>
                <a:latin typeface="+mn-lt"/>
              </a:rPr>
              <a:t>Permissions</a:t>
            </a:r>
          </a:p>
        </p:txBody>
      </p:sp>
      <p:sp>
        <p:nvSpPr>
          <p:cNvPr id="3" name="Content Placeholder 2">
            <a:extLst>
              <a:ext uri="{FF2B5EF4-FFF2-40B4-BE49-F238E27FC236}">
                <a16:creationId xmlns:a16="http://schemas.microsoft.com/office/drawing/2014/main" id="{1AB1E13C-9E0C-3A40-A1E4-44C5395552B8}"/>
              </a:ext>
            </a:extLst>
          </p:cNvPr>
          <p:cNvSpPr>
            <a:spLocks noGrp="1"/>
          </p:cNvSpPr>
          <p:nvPr>
            <p:ph idx="1"/>
          </p:nvPr>
        </p:nvSpPr>
        <p:spPr>
          <a:xfrm>
            <a:off x="838200" y="3152629"/>
            <a:ext cx="10515600" cy="2620373"/>
          </a:xfrm>
        </p:spPr>
        <p:txBody>
          <a:bodyPr>
            <a:noAutofit/>
          </a:bodyPr>
          <a:lstStyle/>
          <a:p>
            <a:pPr marL="0" indent="0" algn="ctr">
              <a:buNone/>
            </a:pPr>
            <a:r>
              <a:rPr lang="en-US" dirty="0">
                <a:solidFill>
                  <a:schemeClr val="bg1"/>
                </a:solidFill>
              </a:rPr>
              <a:t>The intent for sharing this material is to allow you to use and adapt these slides to help you explain Culture-led transformation. Please feel free to use and / or modify these slides as needed. I have also included some light speaker notes to help you. </a:t>
            </a:r>
            <a:br>
              <a:rPr lang="en-US" dirty="0">
                <a:solidFill>
                  <a:schemeClr val="bg1"/>
                </a:solidFill>
              </a:rPr>
            </a:br>
            <a:br>
              <a:rPr lang="en-US" dirty="0">
                <a:solidFill>
                  <a:schemeClr val="bg1"/>
                </a:solidFill>
              </a:rPr>
            </a:br>
            <a:r>
              <a:rPr lang="en-US" dirty="0">
                <a:solidFill>
                  <a:schemeClr val="bg1"/>
                </a:solidFill>
              </a:rPr>
              <a:t>Please keep the attribution on the slides. </a:t>
            </a:r>
          </a:p>
        </p:txBody>
      </p:sp>
      <p:sp>
        <p:nvSpPr>
          <p:cNvPr id="4" name="Rectangle 3">
            <a:extLst>
              <a:ext uri="{FF2B5EF4-FFF2-40B4-BE49-F238E27FC236}">
                <a16:creationId xmlns:a16="http://schemas.microsoft.com/office/drawing/2014/main" id="{97DED68B-E35B-9E4F-AD89-C79EFB99CFC7}"/>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Culture Triangle model attributed to </a:t>
            </a:r>
            <a:r>
              <a:rPr kumimoji="0" lang="en-US" sz="11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41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mage result for utopia"/>
          <p:cNvPicPr>
            <a:picLocks noChangeAspect="1" noChangeArrowheads="1"/>
          </p:cNvPicPr>
          <p:nvPr/>
        </p:nvPicPr>
        <p:blipFill rotWithShape="1">
          <a:blip r:embed="rId3">
            <a:extLst>
              <a:ext uri="{28A0092B-C50C-407E-A947-70E740481C1C}">
                <a14:useLocalDpi xmlns:a14="http://schemas.microsoft.com/office/drawing/2010/main" val="0"/>
              </a:ext>
            </a:extLst>
          </a:blip>
          <a:srcRect l="20175" r="36664"/>
          <a:stretch/>
        </p:blipFill>
        <p:spPr bwMode="auto">
          <a:xfrm>
            <a:off x="927100" y="1511300"/>
            <a:ext cx="33147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iot_Drafting_070.jpg"/>
          <p:cNvPicPr>
            <a:picLocks noChangeAspect="1"/>
          </p:cNvPicPr>
          <p:nvPr/>
        </p:nvPicPr>
        <p:blipFill rotWithShape="1">
          <a:blip r:embed="rId4" cstate="print">
            <a:extLst>
              <a:ext uri="{28A0092B-C50C-407E-A947-70E740481C1C}">
                <a14:useLocalDpi xmlns:a14="http://schemas.microsoft.com/office/drawing/2010/main" val="0"/>
              </a:ext>
            </a:extLst>
          </a:blip>
          <a:srcRect l="29770" r="24223"/>
          <a:stretch/>
        </p:blipFill>
        <p:spPr>
          <a:xfrm>
            <a:off x="7886700" y="1511300"/>
            <a:ext cx="3365500" cy="4876800"/>
          </a:xfrm>
          <a:prstGeom prst="rect">
            <a:avLst/>
          </a:prstGeom>
        </p:spPr>
      </p:pic>
      <p:pic>
        <p:nvPicPr>
          <p:cNvPr id="14" name="Picture 13"/>
          <p:cNvPicPr>
            <a:picLocks noChangeAspect="1"/>
          </p:cNvPicPr>
          <p:nvPr/>
        </p:nvPicPr>
        <p:blipFill rotWithShape="1">
          <a:blip r:embed="rId5"/>
          <a:srcRect r="57466"/>
          <a:stretch/>
        </p:blipFill>
        <p:spPr>
          <a:xfrm>
            <a:off x="4387849" y="1511300"/>
            <a:ext cx="3359151" cy="4876800"/>
          </a:xfrm>
          <a:prstGeom prst="rect">
            <a:avLst/>
          </a:prstGeom>
        </p:spPr>
      </p:pic>
      <p:sp>
        <p:nvSpPr>
          <p:cNvPr id="15" name="TextBox 14"/>
          <p:cNvSpPr txBox="1"/>
          <p:nvPr/>
        </p:nvSpPr>
        <p:spPr>
          <a:xfrm>
            <a:off x="927100" y="1879600"/>
            <a:ext cx="3314700" cy="461665"/>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00AEE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rPr>
              <a:t>VISION</a:t>
            </a:r>
          </a:p>
        </p:txBody>
      </p:sp>
      <p:sp>
        <p:nvSpPr>
          <p:cNvPr id="16" name="TextBox 15"/>
          <p:cNvSpPr txBox="1"/>
          <p:nvPr/>
        </p:nvSpPr>
        <p:spPr>
          <a:xfrm>
            <a:off x="4381500" y="1879600"/>
            <a:ext cx="3365500" cy="461665"/>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00AEE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rPr>
              <a:t>OUTCOMES</a:t>
            </a:r>
          </a:p>
        </p:txBody>
      </p:sp>
      <p:sp>
        <p:nvSpPr>
          <p:cNvPr id="17" name="TextBox 16"/>
          <p:cNvSpPr txBox="1"/>
          <p:nvPr/>
        </p:nvSpPr>
        <p:spPr>
          <a:xfrm>
            <a:off x="7886700" y="1879600"/>
            <a:ext cx="3365500" cy="461665"/>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00AEE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rPr>
              <a:t>CULTURE</a:t>
            </a:r>
          </a:p>
        </p:txBody>
      </p:sp>
      <p:sp>
        <p:nvSpPr>
          <p:cNvPr id="18" name="TextBox 17"/>
          <p:cNvSpPr txBox="1"/>
          <p:nvPr/>
        </p:nvSpPr>
        <p:spPr>
          <a:xfrm>
            <a:off x="927100" y="1485324"/>
            <a:ext cx="3314700" cy="369332"/>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Gill Sans Light" charset="0"/>
                <a:ea typeface="Gill Sans Light" charset="0"/>
                <a:cs typeface="Gill Sans Light" charset="0"/>
              </a:rPr>
              <a:t>1</a:t>
            </a:r>
          </a:p>
        </p:txBody>
      </p:sp>
      <p:sp>
        <p:nvSpPr>
          <p:cNvPr id="19" name="TextBox 18"/>
          <p:cNvSpPr txBox="1"/>
          <p:nvPr/>
        </p:nvSpPr>
        <p:spPr>
          <a:xfrm>
            <a:off x="4381500" y="1485324"/>
            <a:ext cx="3365500" cy="369332"/>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Gill Sans Light" charset="0"/>
                <a:ea typeface="Gill Sans Light" charset="0"/>
                <a:cs typeface="Gill Sans Light" charset="0"/>
              </a:rPr>
              <a:t>2</a:t>
            </a:r>
          </a:p>
        </p:txBody>
      </p:sp>
      <p:sp>
        <p:nvSpPr>
          <p:cNvPr id="20" name="TextBox 19"/>
          <p:cNvSpPr txBox="1"/>
          <p:nvPr/>
        </p:nvSpPr>
        <p:spPr>
          <a:xfrm>
            <a:off x="7886700" y="1485324"/>
            <a:ext cx="3365500" cy="369332"/>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Gill Sans Light" charset="0"/>
                <a:ea typeface="Gill Sans Light" charset="0"/>
                <a:cs typeface="Gill Sans Light" charset="0"/>
              </a:rPr>
              <a:t>3</a:t>
            </a:r>
          </a:p>
        </p:txBody>
      </p:sp>
      <p:sp>
        <p:nvSpPr>
          <p:cNvPr id="21" name="Title 3"/>
          <p:cNvSpPr txBox="1">
            <a:spLocks/>
          </p:cNvSpPr>
          <p:nvPr/>
        </p:nvSpPr>
        <p:spPr>
          <a:xfrm>
            <a:off x="685800" y="232833"/>
            <a:ext cx="10820399" cy="2801935"/>
          </a:xfrm>
          <a:prstGeom prst="rect">
            <a:avLst/>
          </a:prstGeom>
        </p:spPr>
        <p:txBody>
          <a:bodyPr>
            <a:normAutofit/>
          </a:bodyPr>
          <a:lstStyle>
            <a:lvl1pPr algn="l" defTabSz="1219140" rtl="0" eaLnBrk="1" latinLnBrk="0" hangingPunct="1">
              <a:spcBef>
                <a:spcPct val="0"/>
              </a:spcBef>
              <a:buNone/>
              <a:defRPr sz="6400" kern="1200">
                <a:solidFill>
                  <a:schemeClr val="tx1"/>
                </a:solidFill>
                <a:effectLst>
                  <a:outerShdw blurRad="38100" dist="38100" dir="2700000" algn="tl">
                    <a:srgbClr val="000000">
                      <a:alpha val="43137"/>
                    </a:srgbClr>
                  </a:outerShdw>
                </a:effectLst>
                <a:latin typeface="Alternate Gothic W01 No 2"/>
                <a:ea typeface="+mj-ea"/>
                <a:cs typeface="Alternate Gothic W01 No 2"/>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SHU LEVEL RECIPE FOR AGILE TRANSFORMATION</a:t>
            </a:r>
          </a:p>
        </p:txBody>
      </p:sp>
      <p:sp>
        <p:nvSpPr>
          <p:cNvPr id="22" name="Rectangle 21">
            <a:extLst>
              <a:ext uri="{FF2B5EF4-FFF2-40B4-BE49-F238E27FC236}">
                <a16:creationId xmlns:a16="http://schemas.microsoft.com/office/drawing/2014/main" id="{8BC91010-AE4C-974A-AF74-53FD73993248}"/>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6">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57001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ge result for utopia"/>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434168"/>
            <a:ext cx="12192000" cy="77419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749019"/>
            <a:ext cx="12192000" cy="1569660"/>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endParaRPr>
          </a:p>
        </p:txBody>
      </p:sp>
      <p:sp>
        <p:nvSpPr>
          <p:cNvPr id="2" name="Title 1"/>
          <p:cNvSpPr>
            <a:spLocks noGrp="1"/>
          </p:cNvSpPr>
          <p:nvPr>
            <p:ph type="title"/>
          </p:nvPr>
        </p:nvSpPr>
        <p:spPr>
          <a:xfrm>
            <a:off x="289984" y="4406901"/>
            <a:ext cx="12664016" cy="1362075"/>
          </a:xfrm>
        </p:spPr>
        <p:txBody>
          <a:bodyPr/>
          <a:lstStyle/>
          <a:p>
            <a:r>
              <a:rPr lang="en-US" sz="3200" b="0" dirty="0">
                <a:solidFill>
                  <a:schemeClr val="accent3"/>
                </a:solidFill>
              </a:rPr>
              <a:t>STEP1: CREATE A INSPIRING VISION FOR THE TRANSFORMATION</a:t>
            </a:r>
          </a:p>
        </p:txBody>
      </p:sp>
      <p:sp>
        <p:nvSpPr>
          <p:cNvPr id="3" name="Text Placeholder 2"/>
          <p:cNvSpPr>
            <a:spLocks noGrp="1"/>
          </p:cNvSpPr>
          <p:nvPr>
            <p:ph type="body" idx="1"/>
          </p:nvPr>
        </p:nvSpPr>
        <p:spPr>
          <a:xfrm>
            <a:off x="289984" y="2906713"/>
            <a:ext cx="10363200" cy="1500187"/>
          </a:xfrm>
        </p:spPr>
        <p:txBody>
          <a:bodyPr/>
          <a:lstStyle/>
          <a:p>
            <a:r>
              <a:rPr lang="en-US" sz="2800" dirty="0">
                <a:solidFill>
                  <a:schemeClr val="tx1"/>
                </a:solidFill>
                <a:latin typeface="Gill Sans Light" charset="0"/>
                <a:ea typeface="Gill Sans Light" charset="0"/>
                <a:cs typeface="Gill Sans Light" charset="0"/>
              </a:rPr>
              <a:t>INSPIRE THE HEARTS AND MINDS</a:t>
            </a:r>
          </a:p>
        </p:txBody>
      </p:sp>
    </p:spTree>
    <p:extLst>
      <p:ext uri="{BB962C8B-B14F-4D97-AF65-F5344CB8AC3E}">
        <p14:creationId xmlns:p14="http://schemas.microsoft.com/office/powerpoint/2010/main" val="2549630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hat Is the LASIK Success Rate?">
            <a:extLst>
              <a:ext uri="{FF2B5EF4-FFF2-40B4-BE49-F238E27FC236}">
                <a16:creationId xmlns:a16="http://schemas.microsoft.com/office/drawing/2014/main" id="{7F647230-388B-FF41-A9E6-18DEB2B69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12192000" cy="6751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7F46630-E7C6-8D44-98A2-6E5C6D6FA604}"/>
              </a:ext>
            </a:extLst>
          </p:cNvPr>
          <p:cNvSpPr/>
          <p:nvPr/>
        </p:nvSpPr>
        <p:spPr>
          <a:xfrm>
            <a:off x="0" y="3844895"/>
            <a:ext cx="12192000" cy="1323439"/>
          </a:xfrm>
          <a:prstGeom prst="rect">
            <a:avLst/>
          </a:prstGeom>
          <a:solidFill>
            <a:schemeClr val="bg1">
              <a:alpha val="80000"/>
            </a:schemeClr>
          </a:solidFill>
        </p:spPr>
        <p:txBody>
          <a:bodyPr wrap="square">
            <a:spAutoFit/>
          </a:bodyPr>
          <a:lstStyle/>
          <a:p>
            <a:pPr algn="ctr">
              <a:spcAft>
                <a:spcPts val="2400"/>
              </a:spcAft>
              <a:buClr>
                <a:srgbClr val="434343"/>
              </a:buClr>
            </a:pPr>
            <a:r>
              <a:rPr lang="en-US" sz="4000" dirty="0">
                <a:ea typeface="Oswald"/>
                <a:cs typeface="Oswald"/>
                <a:sym typeface="Oswald"/>
              </a:rPr>
              <a:t>Vision is </a:t>
            </a:r>
            <a:r>
              <a:rPr lang="en-US" sz="4000" dirty="0">
                <a:ea typeface="Oswald Regular"/>
                <a:cs typeface="Calibri Light" panose="020F0302020204030204" pitchFamily="34" charset="0"/>
                <a:sym typeface="Oswald Regular"/>
              </a:rPr>
              <a:t>a clearly-articulated, results-oriented picture of a future you intend to create. It is a dream with direction.</a:t>
            </a:r>
          </a:p>
        </p:txBody>
      </p:sp>
    </p:spTree>
    <p:extLst>
      <p:ext uri="{BB962C8B-B14F-4D97-AF65-F5344CB8AC3E}">
        <p14:creationId xmlns:p14="http://schemas.microsoft.com/office/powerpoint/2010/main" val="67327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9"/>
          <p:cNvSpPr txBox="1">
            <a:spLocks noGrp="1"/>
          </p:cNvSpPr>
          <p:nvPr>
            <p:ph type="title"/>
          </p:nvPr>
        </p:nvSpPr>
        <p:spPr>
          <a:xfrm>
            <a:off x="116667" y="-86213"/>
            <a:ext cx="11955728" cy="5947600"/>
          </a:xfrm>
          <a:prstGeom prst="rect">
            <a:avLst/>
          </a:prstGeom>
        </p:spPr>
        <p:txBody>
          <a:bodyPr spcFirstLastPara="1" wrap="square" lIns="121900" tIns="121900" rIns="121900" bIns="121900" anchor="t" anchorCtr="0">
            <a:noAutofit/>
          </a:bodyPr>
          <a:lstStyle/>
          <a:p>
            <a:pPr>
              <a:buClr>
                <a:schemeClr val="dk1"/>
              </a:buClr>
              <a:buSzPts val="1100"/>
            </a:pPr>
            <a:r>
              <a:rPr lang="en-US" sz="2400" b="1" dirty="0">
                <a:solidFill>
                  <a:schemeClr val="accent4">
                    <a:lumMod val="60000"/>
                    <a:lumOff val="40000"/>
                  </a:schemeClr>
                </a:solidFill>
                <a:latin typeface="+mn-lt"/>
                <a:ea typeface="Oswald"/>
                <a:cs typeface="Oswald"/>
                <a:sym typeface="Oswald"/>
              </a:rPr>
              <a:t>Company ABC – Agile Transformation Vision</a:t>
            </a:r>
            <a:endParaRPr sz="2400" dirty="0">
              <a:solidFill>
                <a:schemeClr val="accent4">
                  <a:lumMod val="60000"/>
                  <a:lumOff val="40000"/>
                </a:schemeClr>
              </a:solidFill>
              <a:latin typeface="+mn-lt"/>
              <a:ea typeface="Oswald"/>
              <a:cs typeface="Oswald"/>
              <a:sym typeface="Oswald"/>
            </a:endParaRPr>
          </a:p>
          <a:p>
            <a:pPr>
              <a:buClr>
                <a:schemeClr val="dk1"/>
              </a:buClr>
              <a:buSzPts val="1100"/>
            </a:pPr>
            <a:endParaRPr sz="1200" dirty="0">
              <a:latin typeface="+mn-lt"/>
              <a:ea typeface="Oswald"/>
              <a:cs typeface="Oswald"/>
              <a:sym typeface="Oswald"/>
            </a:endParaRPr>
          </a:p>
          <a:p>
            <a:pPr>
              <a:buClr>
                <a:schemeClr val="dk1"/>
              </a:buClr>
              <a:buSzPts val="1100"/>
            </a:pPr>
            <a:r>
              <a:rPr lang="en" sz="2300" b="1" dirty="0">
                <a:latin typeface="+mn-lt"/>
                <a:ea typeface="Oswald"/>
                <a:cs typeface="Oswald"/>
                <a:sym typeface="Oswald"/>
              </a:rPr>
              <a:t>Vision Statement</a:t>
            </a:r>
            <a:endParaRPr sz="2300" b="1" dirty="0">
              <a:latin typeface="+mn-lt"/>
              <a:ea typeface="Oswald"/>
              <a:cs typeface="Oswald"/>
              <a:sym typeface="Oswald"/>
            </a:endParaRPr>
          </a:p>
          <a:p>
            <a:pPr marL="609585">
              <a:buClr>
                <a:schemeClr val="dk1"/>
              </a:buClr>
              <a:buSzPts val="1100"/>
            </a:pPr>
            <a:r>
              <a:rPr lang="en-US" sz="2000" dirty="0">
                <a:latin typeface="+mn-lt"/>
                <a:ea typeface="Oswald"/>
                <a:cs typeface="Oswald"/>
                <a:sym typeface="Oswald"/>
              </a:rPr>
              <a:t>A unified global team. Delivering A DELIGHTFUL EXPERIENCE. Everyday.</a:t>
            </a:r>
            <a:br>
              <a:rPr lang="en-US" sz="2000" dirty="0">
                <a:latin typeface="+mn-lt"/>
                <a:ea typeface="Oswald"/>
                <a:cs typeface="Oswald"/>
                <a:sym typeface="Oswald"/>
              </a:rPr>
            </a:br>
            <a:endParaRPr sz="1600" dirty="0">
              <a:latin typeface="+mn-lt"/>
              <a:ea typeface="Oswald"/>
              <a:cs typeface="Oswald"/>
              <a:sym typeface="Oswald"/>
            </a:endParaRPr>
          </a:p>
          <a:p>
            <a:pPr>
              <a:buClr>
                <a:schemeClr val="dk1"/>
              </a:buClr>
              <a:buSzPts val="1100"/>
            </a:pPr>
            <a:r>
              <a:rPr lang="en" sz="2300" b="1" dirty="0">
                <a:latin typeface="+mn-lt"/>
                <a:ea typeface="Oswald"/>
                <a:cs typeface="Oswald"/>
                <a:sym typeface="Oswald"/>
              </a:rPr>
              <a:t>Vivid Descriptions</a:t>
            </a:r>
            <a:endParaRPr sz="2300" b="1" dirty="0">
              <a:latin typeface="+mn-lt"/>
              <a:ea typeface="Oswald"/>
              <a:cs typeface="Oswald"/>
              <a:sym typeface="Oswald"/>
            </a:endParaRPr>
          </a:p>
          <a:p>
            <a:pPr marL="609585"/>
            <a:r>
              <a:rPr lang="en-US" sz="2000" dirty="0">
                <a:latin typeface="+mn-lt"/>
                <a:ea typeface="Oswald"/>
                <a:cs typeface="Oswald"/>
                <a:sym typeface="Oswald"/>
              </a:rPr>
              <a:t>Silos are no longer tolerated…we are one team across the globe...collaboration is in our DNA. </a:t>
            </a:r>
            <a:br>
              <a:rPr lang="en-US" sz="2000" dirty="0">
                <a:latin typeface="+mn-lt"/>
                <a:ea typeface="Oswald"/>
                <a:cs typeface="Oswald"/>
                <a:sym typeface="Oswald"/>
              </a:rPr>
            </a:br>
            <a:br>
              <a:rPr lang="en-US" sz="2000" dirty="0">
                <a:latin typeface="+mn-lt"/>
                <a:ea typeface="Oswald"/>
                <a:cs typeface="Oswald"/>
                <a:sym typeface="Oswald"/>
              </a:rPr>
            </a:br>
            <a:r>
              <a:rPr lang="en-US" sz="2000" dirty="0">
                <a:latin typeface="+mn-lt"/>
                <a:ea typeface="Oswald"/>
                <a:cs typeface="Oswald"/>
                <a:sym typeface="Oswald"/>
              </a:rPr>
              <a:t>We will invest time to collaborate together. Teams will feel energized because they “get” to work with other teams, instead of “have” to work with them. And while collaboration may be hard and many times messy, it will also be exciting and invigorating. Our energy to work together comes from knowing we can, and will, deliver a bold new world for our customers. We will do the impossible for our them and challenge anyone who says we can’t do it. Trying to just get “more things out of the door” will be a thing of the past and we will ruthlessly prioritize the work that will bring the most value and delight to our customers.  </a:t>
            </a:r>
            <a:br>
              <a:rPr lang="en-US" sz="2000" dirty="0">
                <a:latin typeface="+mn-lt"/>
                <a:ea typeface="Oswald"/>
                <a:cs typeface="Oswald"/>
                <a:sym typeface="Oswald"/>
              </a:rPr>
            </a:br>
            <a:br>
              <a:rPr lang="en-US" sz="2000" dirty="0">
                <a:latin typeface="+mn-lt"/>
                <a:ea typeface="Oswald"/>
                <a:cs typeface="Oswald"/>
                <a:sym typeface="Oswald"/>
              </a:rPr>
            </a:br>
            <a:r>
              <a:rPr lang="en-US" sz="2000" dirty="0">
                <a:latin typeface="+mn-lt"/>
                <a:ea typeface="Oswald"/>
                <a:cs typeface="Oswald"/>
                <a:sym typeface="Oswald"/>
              </a:rPr>
              <a:t>Our workplace feels different than anywhere else. We feel safe to learn through failure. We are brave enough to experiment. We are agile enough to change daily. We are humble enough to listen to feedback. Everything just works …there is no noise -- anywhere! Just energy --- everywhere!</a:t>
            </a:r>
            <a:br>
              <a:rPr lang="en-US" sz="2000" dirty="0">
                <a:latin typeface="+mn-lt"/>
                <a:ea typeface="Oswald"/>
                <a:cs typeface="Oswald"/>
                <a:sym typeface="Oswald"/>
              </a:rPr>
            </a:br>
            <a:endParaRPr sz="1400" b="1" dirty="0">
              <a:latin typeface="+mn-lt"/>
              <a:ea typeface="Oswald"/>
              <a:cs typeface="Oswald"/>
              <a:sym typeface="Oswald"/>
            </a:endParaRPr>
          </a:p>
          <a:p>
            <a:r>
              <a:rPr lang="en" sz="2300" b="1" dirty="0">
                <a:latin typeface="+mn-lt"/>
                <a:ea typeface="Oswald"/>
                <a:cs typeface="Oswald"/>
                <a:sym typeface="Oswald"/>
              </a:rPr>
              <a:t>Desired Areas of Impact:</a:t>
            </a:r>
            <a:endParaRPr sz="2300" b="1" dirty="0">
              <a:latin typeface="+mn-lt"/>
              <a:ea typeface="Oswald"/>
              <a:cs typeface="Oswald"/>
              <a:sym typeface="Oswald"/>
            </a:endParaRPr>
          </a:p>
          <a:p>
            <a:pPr marL="1219170"/>
            <a:r>
              <a:rPr lang="en-US" sz="2000" dirty="0">
                <a:latin typeface="+mn-lt"/>
                <a:ea typeface="Oswald"/>
                <a:cs typeface="Oswald"/>
                <a:sym typeface="Oswald"/>
              </a:rPr>
              <a:t>(1) Collaboration across Silos, (2) Customer Centricity, (3) Culture of Learning</a:t>
            </a:r>
            <a:endParaRPr sz="2400" dirty="0">
              <a:latin typeface="+mn-lt"/>
              <a:ea typeface="Oswald"/>
              <a:cs typeface="Oswald"/>
              <a:sym typeface="Oswald"/>
            </a:endParaRPr>
          </a:p>
          <a:p>
            <a:endParaRPr sz="1600" dirty="0">
              <a:latin typeface="+mn-lt"/>
            </a:endParaRPr>
          </a:p>
        </p:txBody>
      </p:sp>
      <p:sp>
        <p:nvSpPr>
          <p:cNvPr id="3" name="Rectangle 2">
            <a:extLst>
              <a:ext uri="{FF2B5EF4-FFF2-40B4-BE49-F238E27FC236}">
                <a16:creationId xmlns:a16="http://schemas.microsoft.com/office/drawing/2014/main" id="{29A86642-DDB3-DB48-AF45-295C44A3DC02}"/>
              </a:ext>
            </a:extLst>
          </p:cNvPr>
          <p:cNvSpPr/>
          <p:nvPr/>
        </p:nvSpPr>
        <p:spPr>
          <a:xfrm>
            <a:off x="4819859" y="6587574"/>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664315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aturation sat="0"/>
                    </a14:imgEffect>
                  </a14:imgLayer>
                </a14:imgProps>
              </a:ext>
            </a:extLst>
          </a:blip>
          <a:stretch>
            <a:fillRect/>
          </a:stretch>
        </p:blipFill>
        <p:spPr>
          <a:xfrm>
            <a:off x="1" y="-335280"/>
            <a:ext cx="12192000" cy="7528560"/>
          </a:xfrm>
          <a:prstGeom prst="rect">
            <a:avLst/>
          </a:prstGeom>
        </p:spPr>
      </p:pic>
      <p:sp>
        <p:nvSpPr>
          <p:cNvPr id="5" name="TextBox 4"/>
          <p:cNvSpPr txBox="1"/>
          <p:nvPr/>
        </p:nvSpPr>
        <p:spPr>
          <a:xfrm>
            <a:off x="0" y="3749019"/>
            <a:ext cx="12192000" cy="1569660"/>
          </a:xfrm>
          <a:prstGeom prst="rect">
            <a:avLst/>
          </a:prstGeom>
          <a:solidFill>
            <a:schemeClr val="bg1">
              <a:alpha val="86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outerShdw blurRad="50800" dist="76200" dir="2700000" algn="tl" rotWithShape="0">
                  <a:prstClr val="black">
                    <a:alpha val="40000"/>
                  </a:prstClr>
                </a:outerShdw>
              </a:effectLst>
              <a:uLnTx/>
              <a:uFillTx/>
              <a:latin typeface="Calibri" panose="020F0502020204030204" pitchFamily="34" charset="0"/>
              <a:ea typeface="Alternate Gothic W01 No 2" charset="0"/>
              <a:cs typeface="Calibri" panose="020F0502020204030204" pitchFamily="34" charset="0"/>
            </a:endParaRPr>
          </a:p>
        </p:txBody>
      </p:sp>
      <p:sp>
        <p:nvSpPr>
          <p:cNvPr id="2" name="Title 1"/>
          <p:cNvSpPr>
            <a:spLocks noGrp="1"/>
          </p:cNvSpPr>
          <p:nvPr>
            <p:ph type="title"/>
          </p:nvPr>
        </p:nvSpPr>
        <p:spPr>
          <a:xfrm>
            <a:off x="289984" y="4406901"/>
            <a:ext cx="12664016" cy="1362075"/>
          </a:xfrm>
        </p:spPr>
        <p:txBody>
          <a:bodyPr/>
          <a:lstStyle/>
          <a:p>
            <a:r>
              <a:rPr lang="en-US" sz="4000" b="0" dirty="0">
                <a:solidFill>
                  <a:schemeClr val="accent3"/>
                </a:solidFill>
              </a:rPr>
              <a:t>STEP 2: Identify Outcomes</a:t>
            </a:r>
          </a:p>
        </p:txBody>
      </p:sp>
      <p:sp>
        <p:nvSpPr>
          <p:cNvPr id="3" name="Text Placeholder 2"/>
          <p:cNvSpPr>
            <a:spLocks noGrp="1"/>
          </p:cNvSpPr>
          <p:nvPr>
            <p:ph type="body" idx="1"/>
          </p:nvPr>
        </p:nvSpPr>
        <p:spPr>
          <a:xfrm>
            <a:off x="289984" y="2906713"/>
            <a:ext cx="10363200" cy="1500187"/>
          </a:xfrm>
        </p:spPr>
        <p:txBody>
          <a:bodyPr/>
          <a:lstStyle/>
          <a:p>
            <a:r>
              <a:rPr lang="en-US" sz="2800" dirty="0">
                <a:solidFill>
                  <a:schemeClr val="tx1"/>
                </a:solidFill>
                <a:latin typeface="Gill Sans Light" charset="0"/>
                <a:ea typeface="Gill Sans Light" charset="0"/>
                <a:cs typeface="Gill Sans Light" charset="0"/>
              </a:rPr>
              <a:t>GO DEEP TO UNDERSTAND BEHAVIORAL CHANGE</a:t>
            </a:r>
          </a:p>
        </p:txBody>
      </p:sp>
    </p:spTree>
    <p:extLst>
      <p:ext uri="{BB962C8B-B14F-4D97-AF65-F5344CB8AC3E}">
        <p14:creationId xmlns:p14="http://schemas.microsoft.com/office/powerpoint/2010/main" val="293235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469900" y="198120"/>
            <a:ext cx="12192000" cy="1143200"/>
          </a:xfrm>
          <a:prstGeom prst="rect">
            <a:avLst/>
          </a:prstGeom>
          <a:noFill/>
          <a:ln>
            <a:noFill/>
          </a:ln>
        </p:spPr>
        <p:txBody>
          <a:bodyPr lIns="121900" tIns="60933" rIns="121900" bIns="60933" anchor="t" anchorCtr="0">
            <a:noAutofit/>
          </a:bodyPr>
          <a:lstStyle/>
          <a:p>
            <a:pPr marL="486821" indent="-105831">
              <a:spcBef>
                <a:spcPts val="0"/>
              </a:spcBef>
              <a:buClr>
                <a:schemeClr val="lt1"/>
              </a:buClr>
              <a:buSzPct val="45833"/>
            </a:pPr>
            <a:r>
              <a:rPr lang="en-US" sz="2800" dirty="0">
                <a:solidFill>
                  <a:schemeClr val="accent3"/>
                </a:solidFill>
              </a:rPr>
              <a:t>Vision:</a:t>
            </a:r>
            <a:r>
              <a:rPr lang="en" sz="2800" dirty="0">
                <a:solidFill>
                  <a:schemeClr val="accent3"/>
                </a:solidFill>
              </a:rPr>
              <a:t> </a:t>
            </a:r>
            <a:r>
              <a:rPr lang="en-US" sz="2800" dirty="0">
                <a:ea typeface="Alternate Gothic W01 No 2" charset="0"/>
              </a:rPr>
              <a:t>A unified global team. Delivering a delightful experience. Everyday.</a:t>
            </a:r>
            <a:endParaRPr lang="en-US" sz="2800" dirty="0"/>
          </a:p>
        </p:txBody>
      </p:sp>
      <p:sp>
        <p:nvSpPr>
          <p:cNvPr id="408" name="Shape 408"/>
          <p:cNvSpPr/>
          <p:nvPr/>
        </p:nvSpPr>
        <p:spPr>
          <a:xfrm>
            <a:off x="1016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Output</a:t>
            </a:r>
          </a:p>
        </p:txBody>
      </p:sp>
      <p:sp>
        <p:nvSpPr>
          <p:cNvPr id="409" name="Shape 409"/>
          <p:cNvSpPr/>
          <p:nvPr/>
        </p:nvSpPr>
        <p:spPr>
          <a:xfrm>
            <a:off x="4572000"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Outcome</a:t>
            </a:r>
          </a:p>
        </p:txBody>
      </p:sp>
      <p:sp>
        <p:nvSpPr>
          <p:cNvPr id="410" name="Shape 410"/>
          <p:cNvSpPr/>
          <p:nvPr/>
        </p:nvSpPr>
        <p:spPr>
          <a:xfrm>
            <a:off x="8131276" y="1701800"/>
            <a:ext cx="294640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3200" b="0" i="0" u="none" strike="noStrike" kern="1200" cap="none" spc="0" normalizeH="0" baseline="0" noProof="0" dirty="0">
                <a:ln>
                  <a:noFill/>
                </a:ln>
                <a:solidFill>
                  <a:srgbClr val="000000"/>
                </a:solidFill>
                <a:effectLst/>
                <a:uLnTx/>
                <a:uFillTx/>
                <a:latin typeface="Oswald"/>
                <a:ea typeface="Oswald"/>
                <a:cs typeface="Oswald"/>
                <a:sym typeface="Oswald"/>
              </a:rPr>
              <a:t>Impact</a:t>
            </a:r>
          </a:p>
        </p:txBody>
      </p:sp>
      <p:sp>
        <p:nvSpPr>
          <p:cNvPr id="411" name="Shape 411"/>
          <p:cNvSpPr/>
          <p:nvPr/>
        </p:nvSpPr>
        <p:spPr>
          <a:xfrm>
            <a:off x="1016000" y="2412999"/>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3" name="Shape 413"/>
          <p:cNvSpPr/>
          <p:nvPr/>
        </p:nvSpPr>
        <p:spPr>
          <a:xfrm>
            <a:off x="4572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4" name="Shape 414"/>
          <p:cNvSpPr/>
          <p:nvPr/>
        </p:nvSpPr>
        <p:spPr>
          <a:xfrm>
            <a:off x="8128000" y="2413000"/>
            <a:ext cx="2946400" cy="2892531"/>
          </a:xfrm>
          <a:prstGeom prst="rect">
            <a:avLst/>
          </a:prstGeom>
          <a:solidFill>
            <a:schemeClr val="dk1"/>
          </a:solidFill>
          <a:ln w="25400" cap="flat" cmpd="sng">
            <a:solidFill>
              <a:srgbClr val="BABABA"/>
            </a:solidFill>
            <a:prstDash val="solid"/>
            <a:round/>
            <a:headEnd type="none" w="med" len="med"/>
            <a:tailEnd type="none" w="med" len="med"/>
          </a:ln>
        </p:spPr>
        <p:txBody>
          <a:bodyPr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415" name="Shape 415"/>
          <p:cNvPicPr preferRelativeResize="0"/>
          <p:nvPr/>
        </p:nvPicPr>
        <p:blipFill rotWithShape="1">
          <a:blip r:embed="rId3">
            <a:alphaModFix/>
          </a:blip>
          <a:srcRect/>
          <a:stretch/>
        </p:blipFill>
        <p:spPr>
          <a:xfrm>
            <a:off x="1509400" y="2671880"/>
            <a:ext cx="1657600" cy="2210000"/>
          </a:xfrm>
          <a:prstGeom prst="rect">
            <a:avLst/>
          </a:prstGeom>
          <a:noFill/>
          <a:ln>
            <a:noFill/>
          </a:ln>
        </p:spPr>
      </p:pic>
      <p:pic>
        <p:nvPicPr>
          <p:cNvPr id="416" name="Shape 416"/>
          <p:cNvPicPr preferRelativeResize="0"/>
          <p:nvPr/>
        </p:nvPicPr>
        <p:blipFill rotWithShape="1">
          <a:blip r:embed="rId3">
            <a:alphaModFix/>
          </a:blip>
          <a:srcRect/>
          <a:stretch/>
        </p:blipFill>
        <p:spPr>
          <a:xfrm>
            <a:off x="5165600" y="2671880"/>
            <a:ext cx="1657600" cy="2210000"/>
          </a:xfrm>
          <a:prstGeom prst="rect">
            <a:avLst/>
          </a:prstGeom>
          <a:noFill/>
          <a:ln>
            <a:noFill/>
          </a:ln>
        </p:spPr>
      </p:pic>
      <p:sp>
        <p:nvSpPr>
          <p:cNvPr id="2" name="Rectangle 1"/>
          <p:cNvSpPr/>
          <p:nvPr/>
        </p:nvSpPr>
        <p:spPr>
          <a:xfrm>
            <a:off x="1016000" y="5479161"/>
            <a:ext cx="29464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A “thing” produced and delivered to an audience.</a:t>
            </a:r>
          </a:p>
        </p:txBody>
      </p:sp>
      <p:sp>
        <p:nvSpPr>
          <p:cNvPr id="3" name="Rectangle 2"/>
          <p:cNvSpPr/>
          <p:nvPr/>
        </p:nvSpPr>
        <p:spPr>
          <a:xfrm>
            <a:off x="4470400" y="5459333"/>
            <a:ext cx="3048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The behavioral change(s) that occur in a member or members of the audience.</a:t>
            </a:r>
          </a:p>
        </p:txBody>
      </p:sp>
      <p:sp>
        <p:nvSpPr>
          <p:cNvPr id="4" name="Rectangle 3"/>
          <p:cNvSpPr/>
          <p:nvPr/>
        </p:nvSpPr>
        <p:spPr>
          <a:xfrm>
            <a:off x="8128000" y="5407131"/>
            <a:ext cx="29464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a:ea typeface="Oswald"/>
                <a:cs typeface="Oswald"/>
                <a:sym typeface="Oswald"/>
              </a:rPr>
              <a:t>Big systemic changes that need to happen to realize the vision, resulting from outcomes at scale.</a:t>
            </a:r>
            <a:endPar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endParaRPr>
          </a:p>
        </p:txBody>
      </p:sp>
      <p:pic>
        <p:nvPicPr>
          <p:cNvPr id="15" name="Shape 416"/>
          <p:cNvPicPr preferRelativeResize="0"/>
          <p:nvPr/>
        </p:nvPicPr>
        <p:blipFill rotWithShape="1">
          <a:blip r:embed="rId3">
            <a:alphaModFix/>
          </a:blip>
          <a:srcRect/>
          <a:stretch/>
        </p:blipFill>
        <p:spPr>
          <a:xfrm>
            <a:off x="8772400" y="2671880"/>
            <a:ext cx="1657600" cy="2210000"/>
          </a:xfrm>
          <a:prstGeom prst="rect">
            <a:avLst/>
          </a:prstGeom>
          <a:noFill/>
          <a:ln>
            <a:noFill/>
          </a:ln>
        </p:spPr>
      </p:pic>
      <p:sp>
        <p:nvSpPr>
          <p:cNvPr id="16" name="Rectangle 15">
            <a:extLst>
              <a:ext uri="{FF2B5EF4-FFF2-40B4-BE49-F238E27FC236}">
                <a16:creationId xmlns:a16="http://schemas.microsoft.com/office/drawing/2014/main" id="{FCA2DDDF-821F-5E40-9990-6B8DF18180C0}"/>
              </a:ext>
            </a:extLst>
          </p:cNvPr>
          <p:cNvSpPr/>
          <p:nvPr/>
        </p:nvSpPr>
        <p:spPr>
          <a:xfrm>
            <a:off x="4819859" y="6599149"/>
            <a:ext cx="7372141"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pitchFamily="34" charset="0"/>
                <a:ea typeface="+mn-ea"/>
                <a:cs typeface="+mn-cs"/>
              </a:rPr>
              <a:t>Culture-led transformation and the content of this slide attributed to </a:t>
            </a:r>
            <a:r>
              <a:rPr kumimoji="0" lang="en-US" sz="1100" b="0" i="0" u="sng" strike="noStrike" kern="1200" cap="none" spc="0" normalizeH="0" baseline="0" noProof="0" dirty="0">
                <a:ln>
                  <a:noFill/>
                </a:ln>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Ahmed Sidky</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36515367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iot Games 2013 Slide Master">
  <a:themeElements>
    <a:clrScheme name="Riot Template 2013">
      <a:dk1>
        <a:srgbClr val="FFFFFF"/>
      </a:dk1>
      <a:lt1>
        <a:srgbClr val="000000"/>
      </a:lt1>
      <a:dk2>
        <a:srgbClr val="8B8F92"/>
      </a:dk2>
      <a:lt2>
        <a:srgbClr val="1C1E20"/>
      </a:lt2>
      <a:accent1>
        <a:srgbClr val="ED3029"/>
      </a:accent1>
      <a:accent2>
        <a:srgbClr val="3D4145"/>
      </a:accent2>
      <a:accent3>
        <a:srgbClr val="00AEEF"/>
      </a:accent3>
      <a:accent4>
        <a:srgbClr val="075D94"/>
      </a:accent4>
      <a:accent5>
        <a:srgbClr val="0D335E"/>
      </a:accent5>
      <a:accent6>
        <a:srgbClr val="FFCC51"/>
      </a:accent6>
      <a:hlink>
        <a:srgbClr val="ED3029"/>
      </a:hlink>
      <a:folHlink>
        <a:srgbClr val="3D41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Riot Games 2013 Slide Master">
  <a:themeElements>
    <a:clrScheme name="Riot Template 2013">
      <a:dk1>
        <a:srgbClr val="FFFFFF"/>
      </a:dk1>
      <a:lt1>
        <a:srgbClr val="000000"/>
      </a:lt1>
      <a:dk2>
        <a:srgbClr val="8B8F92"/>
      </a:dk2>
      <a:lt2>
        <a:srgbClr val="1C1E20"/>
      </a:lt2>
      <a:accent1>
        <a:srgbClr val="ED3029"/>
      </a:accent1>
      <a:accent2>
        <a:srgbClr val="3D4145"/>
      </a:accent2>
      <a:accent3>
        <a:srgbClr val="00AEEF"/>
      </a:accent3>
      <a:accent4>
        <a:srgbClr val="075D94"/>
      </a:accent4>
      <a:accent5>
        <a:srgbClr val="0D335E"/>
      </a:accent5>
      <a:accent6>
        <a:srgbClr val="FFCC51"/>
      </a:accent6>
      <a:hlink>
        <a:srgbClr val="ED3029"/>
      </a:hlink>
      <a:folHlink>
        <a:srgbClr val="3D41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33768</TotalTime>
  <Words>2218</Words>
  <Application>Microsoft Macintosh PowerPoint</Application>
  <PresentationFormat>Widescreen</PresentationFormat>
  <Paragraphs>267</Paragraphs>
  <Slides>21</Slides>
  <Notes>19</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21</vt:i4>
      </vt:variant>
    </vt:vector>
  </HeadingPairs>
  <TitlesOfParts>
    <vt:vector size="42" baseType="lpstr">
      <vt:lpstr>Alternate Gothic W01 No 2</vt:lpstr>
      <vt:lpstr>Arial</vt:lpstr>
      <vt:lpstr>Calibri</vt:lpstr>
      <vt:lpstr>Calibri Light</vt:lpstr>
      <vt:lpstr>Century Gothic</vt:lpstr>
      <vt:lpstr>Gill Sans Light</vt:lpstr>
      <vt:lpstr>Gotham Book</vt:lpstr>
      <vt:lpstr>Lucida Grande</vt:lpstr>
      <vt:lpstr>Oswald</vt:lpstr>
      <vt:lpstr>Roboto</vt:lpstr>
      <vt:lpstr>Verdana</vt:lpstr>
      <vt:lpstr>Wingdings</vt:lpstr>
      <vt:lpstr>Vapor Trail</vt:lpstr>
      <vt:lpstr>Riot Games 2013 Slide Master</vt:lpstr>
      <vt:lpstr>2_Custom Design</vt:lpstr>
      <vt:lpstr>Custom Design</vt:lpstr>
      <vt:lpstr>1_Custom Design</vt:lpstr>
      <vt:lpstr>3_Custom Design</vt:lpstr>
      <vt:lpstr>4_Custom Design</vt:lpstr>
      <vt:lpstr>1_Riot Games 2013 Slide Master</vt:lpstr>
      <vt:lpstr>Office Theme</vt:lpstr>
      <vt:lpstr>CULTURE-LED  Agile TRANSFORMATION</vt:lpstr>
      <vt:lpstr>To see how these slides can be used and the narrative I use with these slides please watch:</vt:lpstr>
      <vt:lpstr>Permissions</vt:lpstr>
      <vt:lpstr>PowerPoint Presentation</vt:lpstr>
      <vt:lpstr>STEP1: CREATE A INSPIRING VISION FOR THE TRANSFORMATION</vt:lpstr>
      <vt:lpstr>PowerPoint Presentation</vt:lpstr>
      <vt:lpstr>Company ABC – Agile Transformation Vision  Vision Statement A unified global team. Delivering A DELIGHTFUL EXPERIENCE. Everyday.  Vivid Descriptions Silos are no longer tolerated…we are one team across the globe...collaboration is in our DNA.   We will invest time to collaborate together. Teams will feel energized because they “get” to work with other teams, instead of “have” to work with them. And while collaboration may be hard and many times messy, it will also be exciting and invigorating. Our energy to work together comes from knowing we can, and will, deliver a bold new world for our customers. We will do the impossible for our them and challenge anyone who says we can’t do it. Trying to just get “more things out of the door” will be a thing of the past and we will ruthlessly prioritize the work that will bring the most value and delight to our customers.    Our workplace feels different than anywhere else. We feel safe to learn through failure. We are brave enough to experiment. We are agile enough to change daily. We are humble enough to listen to feedback. Everything just works …there is no noise -- anywhere! Just energy --- everywhere!  Desired Areas of Impact: (1) Collaboration across Silos, (2) Customer Centricity, (3) Culture of Learning </vt:lpstr>
      <vt:lpstr>STEP 2: Identify Outcomes</vt:lpstr>
      <vt:lpstr>Vision: A unified global team. Delivering a delightful experience. Everyday.</vt:lpstr>
      <vt:lpstr>Vision: A unified global team. Delivering a delightful experience. Everyday.</vt:lpstr>
      <vt:lpstr>Vision: A unified global team. Delivering a delightful experience. Everyday.</vt:lpstr>
      <vt:lpstr>PowerPoint Presentation</vt:lpstr>
      <vt:lpstr>PowerPoint Presentation</vt:lpstr>
      <vt:lpstr>PowerPoint Presentation</vt:lpstr>
      <vt:lpstr>STEP 3: CRAFT A CULTURE TRANSFORMATION ROADMAP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257</cp:revision>
  <dcterms:created xsi:type="dcterms:W3CDTF">2017-07-22T06:55:19Z</dcterms:created>
  <dcterms:modified xsi:type="dcterms:W3CDTF">2021-03-29T02:13:57Z</dcterms:modified>
</cp:coreProperties>
</file>