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 id="2147483692" r:id="rId3"/>
    <p:sldMasterId id="2147483699" r:id="rId4"/>
  </p:sldMasterIdLst>
  <p:notesMasterIdLst>
    <p:notesMasterId r:id="rId11"/>
  </p:notesMasterIdLst>
  <p:sldIdLst>
    <p:sldId id="257" r:id="rId5"/>
    <p:sldId id="1558" r:id="rId6"/>
    <p:sldId id="1559" r:id="rId7"/>
    <p:sldId id="612" r:id="rId8"/>
    <p:sldId id="1676"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86726"/>
  </p:normalViewPr>
  <p:slideViewPr>
    <p:cSldViewPr snapToGrid="0" snapToObjects="1">
      <p:cViewPr varScale="1">
        <p:scale>
          <a:sx n="127" d="100"/>
          <a:sy n="127" d="100"/>
        </p:scale>
        <p:origin x="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9CD72-1D3E-F949-9657-127D25799421}" type="datetimeFigureOut">
              <a:rPr lang="en-US" smtClean="0"/>
              <a:t>3/25/21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58B9A-DF2D-F34E-BCA2-76A21F176AFC}" type="slidenum">
              <a:rPr lang="en-US" smtClean="0"/>
              <a:t>‹#›</a:t>
            </a:fld>
            <a:endParaRPr lang="en-US"/>
          </a:p>
        </p:txBody>
      </p:sp>
    </p:spTree>
    <p:extLst>
      <p:ext uri="{BB962C8B-B14F-4D97-AF65-F5344CB8AC3E}">
        <p14:creationId xmlns:p14="http://schemas.microsoft.com/office/powerpoint/2010/main" val="174462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158DE6-20E6-6348-964C-6352191FB0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https://</a:t>
            </a:r>
            <a:r>
              <a:rPr lang="en-US" dirty="0" err="1"/>
              <a:t>www.youtube.com</a:t>
            </a:r>
            <a:r>
              <a:rPr lang="en-US" dirty="0"/>
              <a:t>/</a:t>
            </a:r>
            <a:r>
              <a:rPr lang="en-US" dirty="0" err="1"/>
              <a:t>watch?v</a:t>
            </a:r>
            <a:r>
              <a:rPr lang="en-US" dirty="0"/>
              <a:t>=qNmL08RwFcc to see how I talk about this subject </a:t>
            </a:r>
          </a:p>
          <a:p>
            <a:endParaRPr lang="en-US" dirty="0"/>
          </a:p>
        </p:txBody>
      </p:sp>
      <p:sp>
        <p:nvSpPr>
          <p:cNvPr id="4" name="Slide Number Placeholder 3"/>
          <p:cNvSpPr>
            <a:spLocks noGrp="1"/>
          </p:cNvSpPr>
          <p:nvPr>
            <p:ph type="sldNum" sz="quarter" idx="5"/>
          </p:nvPr>
        </p:nvSpPr>
        <p:spPr/>
        <p:txBody>
          <a:bodyPr/>
          <a:lstStyle/>
          <a:p>
            <a:fld id="{C6858B9A-DF2D-F34E-BCA2-76A21F176AFC}" type="slidenum">
              <a:rPr lang="en-US" smtClean="0"/>
              <a:t>4</a:t>
            </a:fld>
            <a:endParaRPr lang="en-US"/>
          </a:p>
        </p:txBody>
      </p:sp>
    </p:spTree>
    <p:extLst>
      <p:ext uri="{BB962C8B-B14F-4D97-AF65-F5344CB8AC3E}">
        <p14:creationId xmlns:p14="http://schemas.microsoft.com/office/powerpoint/2010/main" val="222035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https://</a:t>
            </a:r>
            <a:r>
              <a:rPr lang="en-US" dirty="0" err="1"/>
              <a:t>www.youtube.com</a:t>
            </a:r>
            <a:r>
              <a:rPr lang="en-US" dirty="0"/>
              <a:t>/</a:t>
            </a:r>
            <a:r>
              <a:rPr lang="en-US" dirty="0" err="1"/>
              <a:t>watch?v</a:t>
            </a:r>
            <a:r>
              <a:rPr lang="en-US" dirty="0"/>
              <a:t>=qNmL08RwFcc to see how I talk about this subject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158DE6-20E6-6348-964C-6352191FB0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26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watch https://</a:t>
            </a:r>
            <a:r>
              <a:rPr lang="en-US" dirty="0" err="1"/>
              <a:t>www.youtube.com</a:t>
            </a:r>
            <a:r>
              <a:rPr lang="en-US" dirty="0"/>
              <a:t>/</a:t>
            </a:r>
            <a:r>
              <a:rPr lang="en-US" dirty="0" err="1"/>
              <a:t>watch?v</a:t>
            </a:r>
            <a:r>
              <a:rPr lang="en-US" dirty="0"/>
              <a:t>=qNmL08RwFcc to see how I talk about the culture pyramid – this is an exercise you can do with your organization’s leadership. How agile is each of the elements that compose our culture? You can also go deeper by asking questions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led us to this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asked [a different group] would they have a different answer?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 we do to intentionally invest in a specific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biggest barriers to moving [a specific area] towards agile?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momentum do we have to further [a specific area] towards agile?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589EA8-79A0-4035-B497-770B6272D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021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3/25/21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91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848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270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814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3/25/21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805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0806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7801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2868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3/25/21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2703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72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8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7730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576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1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224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02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315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592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942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39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191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E24DB6-1509-A843-B2E8-237864B6A17B}"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0A2CDE-C7B4-1149-AE1D-B07D19C17D11}"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0"/>
            <a:ext cx="12192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userDrawn="1"/>
        </p:nvPicPr>
        <p:blipFill>
          <a:blip r:embed="rId2"/>
          <a:stretch>
            <a:fillRect/>
          </a:stretch>
        </p:blipFill>
        <p:spPr>
          <a:xfrm>
            <a:off x="118533" y="6356350"/>
            <a:ext cx="640080" cy="488950"/>
          </a:xfrm>
          <a:prstGeom prst="rect">
            <a:avLst/>
          </a:prstGeom>
        </p:spPr>
      </p:pic>
    </p:spTree>
    <p:extLst>
      <p:ext uri="{BB962C8B-B14F-4D97-AF65-F5344CB8AC3E}">
        <p14:creationId xmlns:p14="http://schemas.microsoft.com/office/powerpoint/2010/main" val="29668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9797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873" t="43227" r="56984" b="19724"/>
          <a:stretch/>
        </p:blipFill>
        <p:spPr>
          <a:xfrm>
            <a:off x="10363200" y="5924092"/>
            <a:ext cx="1727200" cy="885744"/>
          </a:xfrm>
          <a:prstGeom prst="rect">
            <a:avLst/>
          </a:prstGeom>
        </p:spPr>
      </p:pic>
      <p:sp>
        <p:nvSpPr>
          <p:cNvPr id="4" name="Date Placeholder 1"/>
          <p:cNvSpPr>
            <a:spLocks noGrp="1"/>
          </p:cNvSpPr>
          <p:nvPr>
            <p:ph type="dt" sz="half" idx="10"/>
          </p:nvPr>
        </p:nvSpPr>
        <p:spPr>
          <a:xfrm>
            <a:off x="609600" y="6489243"/>
            <a:ext cx="2844800" cy="365125"/>
          </a:xfrm>
        </p:spPr>
        <p:txBody>
          <a:bodyPr/>
          <a:lstStyle/>
          <a:p>
            <a:fld id="{BD62831E-274F-4839-9F9A-B95BADD1367A}" type="datetimeFigureOut">
              <a:rPr lang="en-US" smtClean="0">
                <a:solidFill>
                  <a:prstClr val="black">
                    <a:tint val="75000"/>
                  </a:prstClr>
                </a:solidFill>
              </a:rPr>
              <a:pPr/>
              <a:t>3/25/21</a:t>
            </a:fld>
            <a:endParaRPr lang="en-US">
              <a:solidFill>
                <a:prstClr val="black">
                  <a:tint val="75000"/>
                </a:prstClr>
              </a:solidFill>
            </a:endParaRPr>
          </a:p>
        </p:txBody>
      </p:sp>
      <p:pic>
        <p:nvPicPr>
          <p:cNvPr id="7" name="Picture 6" descr="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410" y="5314492"/>
            <a:ext cx="2532391" cy="2457908"/>
          </a:xfrm>
          <a:prstGeom prst="rect">
            <a:avLst/>
          </a:prstGeom>
        </p:spPr>
      </p:pic>
      <p:pic>
        <p:nvPicPr>
          <p:cNvPr id="8" name="Picture 7" descr="Logo_SCG_Color_Fin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4" y="6089192"/>
            <a:ext cx="1726057" cy="825500"/>
          </a:xfrm>
          <a:prstGeom prst="rect">
            <a:avLst/>
          </a:prstGeom>
        </p:spPr>
      </p:pic>
    </p:spTree>
    <p:extLst>
      <p:ext uri="{BB962C8B-B14F-4D97-AF65-F5344CB8AC3E}">
        <p14:creationId xmlns:p14="http://schemas.microsoft.com/office/powerpoint/2010/main" val="875056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Sty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520" y="2189485"/>
            <a:ext cx="11074400" cy="1470025"/>
          </a:xfrm>
          <a:prstGeom prst="rect">
            <a:avLst/>
          </a:prstGeom>
        </p:spPr>
        <p:txBody>
          <a:bodyPr lIns="91438" tIns="45719" rIns="91438" bIns="45719" anchor="ctr"/>
          <a:lstStyle>
            <a:lvl1pPr>
              <a:defRPr sz="11333" baseline="0">
                <a:solidFill>
                  <a:schemeClr val="accent1"/>
                </a:solidFill>
              </a:defRPr>
            </a:lvl1pPr>
          </a:lstStyle>
          <a:p>
            <a:r>
              <a:rPr lang="en-US" dirty="0"/>
              <a:t>SLIDE TITLE </a:t>
            </a:r>
          </a:p>
        </p:txBody>
      </p:sp>
      <p:sp>
        <p:nvSpPr>
          <p:cNvPr id="8" name="Text Placeholder 7"/>
          <p:cNvSpPr>
            <a:spLocks noGrp="1"/>
          </p:cNvSpPr>
          <p:nvPr>
            <p:ph type="body" sz="quarter" idx="10" hasCustomPrompt="1"/>
          </p:nvPr>
        </p:nvSpPr>
        <p:spPr>
          <a:xfrm>
            <a:off x="477520" y="3022600"/>
            <a:ext cx="11074400" cy="1625600"/>
          </a:xfrm>
          <a:prstGeom prst="rect">
            <a:avLst/>
          </a:prstGeom>
        </p:spPr>
        <p:txBody>
          <a:bodyPr lIns="91438" tIns="45719" rIns="91438" bIns="45719"/>
          <a:lstStyle>
            <a:lvl1pPr marL="0" indent="0">
              <a:buNone/>
              <a:defRPr sz="11333" baseline="0">
                <a:latin typeface="Alternate Gothic W01 No 2" pitchFamily="82" charset="0"/>
              </a:defRPr>
            </a:lvl1pPr>
          </a:lstStyle>
          <a:p>
            <a:pPr lvl="0"/>
            <a:r>
              <a:rPr lang="en-US" dirty="0"/>
              <a:t>SECOND LINE</a:t>
            </a:r>
          </a:p>
        </p:txBody>
      </p:sp>
    </p:spTree>
    <p:extLst>
      <p:ext uri="{BB962C8B-B14F-4D97-AF65-F5344CB8AC3E}">
        <p14:creationId xmlns:p14="http://schemas.microsoft.com/office/powerpoint/2010/main" val="972505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tandard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8120"/>
            <a:ext cx="12192000" cy="1143000"/>
          </a:xfrm>
          <a:prstGeom prst="rect">
            <a:avLst/>
          </a:prstGeom>
        </p:spPr>
        <p:txBody>
          <a:bodyPr lIns="91438" tIns="45719" rIns="91438" bIns="45719">
            <a:normAutofit/>
          </a:bodyPr>
          <a:lstStyle>
            <a:lvl1pPr marL="486809" indent="0">
              <a:defRPr sz="5333"/>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438" tIns="45719" rIns="91438" bIns="45719">
            <a:noAutofit/>
          </a:bodyPr>
          <a:lstStyle>
            <a:lvl1pPr>
              <a:defRPr sz="2133"/>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9105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91438" tIns="45719" rIns="91438" bIns="45719"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91438" tIns="45719" rIns="91438" bIns="45719"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38" tIns="45719" rIns="91438" bIns="45719"/>
          <a:lstStyle/>
          <a:p>
            <a:pPr defTabSz="1219140"/>
            <a:fld id="{FAB3549D-8E25-43F2-8014-5235D4914D60}" type="datetimeFigureOut">
              <a:rPr lang="en-US" smtClean="0">
                <a:solidFill>
                  <a:srgbClr val="FFFFFF"/>
                </a:solidFill>
              </a:rPr>
              <a:pPr defTabSz="1219140"/>
              <a:t>3/25/21</a:t>
            </a:fld>
            <a:endParaRPr lang="en-US">
              <a:solidFill>
                <a:srgbClr val="FFFFFF"/>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38" tIns="45719" rIns="91438" bIns="45719"/>
          <a:lstStyle/>
          <a:p>
            <a:pPr defTabSz="1219140"/>
            <a:endParaRPr lang="en-US">
              <a:solidFill>
                <a:srgbClr val="FFFFFF"/>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38" tIns="45719" rIns="91438" bIns="45719"/>
          <a:lstStyle/>
          <a:p>
            <a:pPr defTabSz="1219140"/>
            <a:fld id="{162DA753-2800-4697-A7D7-47D04D5B873A}" type="slidenum">
              <a:rPr lang="en-US" smtClean="0">
                <a:solidFill>
                  <a:srgbClr val="FFFFFF"/>
                </a:solidFill>
              </a:rPr>
              <a:pPr defTabSz="1219140"/>
              <a:t>‹#›</a:t>
            </a:fld>
            <a:endParaRPr lang="en-US">
              <a:solidFill>
                <a:srgbClr val="FFFFFF"/>
              </a:solidFill>
            </a:endParaRPr>
          </a:p>
        </p:txBody>
      </p:sp>
    </p:spTree>
    <p:extLst>
      <p:ext uri="{BB962C8B-B14F-4D97-AF65-F5344CB8AC3E}">
        <p14:creationId xmlns:p14="http://schemas.microsoft.com/office/powerpoint/2010/main" val="332193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7" y="273049"/>
            <a:ext cx="4011084" cy="1162051"/>
          </a:xfrm>
          <a:prstGeom prst="rect">
            <a:avLst/>
          </a:prstGeom>
        </p:spPr>
        <p:txBody>
          <a:bodyPr lIns="91438" tIns="45719" rIns="91438" bIns="45719" anchor="b">
            <a:noAutofit/>
          </a:bodyPr>
          <a:lstStyle>
            <a:lvl1pPr algn="l">
              <a:lnSpc>
                <a:spcPts val="4000"/>
              </a:lnSpc>
              <a:defRPr sz="4267" b="1"/>
            </a:lvl1pPr>
          </a:lstStyle>
          <a:p>
            <a:r>
              <a:rPr lang="en-US" dirty="0"/>
              <a:t>CLICK TO EDIT MASTER TITLE STYLE</a:t>
            </a:r>
          </a:p>
        </p:txBody>
      </p:sp>
      <p:sp>
        <p:nvSpPr>
          <p:cNvPr id="3" name="Content Placeholder 2"/>
          <p:cNvSpPr>
            <a:spLocks noGrp="1"/>
          </p:cNvSpPr>
          <p:nvPr>
            <p:ph idx="1"/>
          </p:nvPr>
        </p:nvSpPr>
        <p:spPr>
          <a:xfrm>
            <a:off x="4766733" y="273056"/>
            <a:ext cx="6815667" cy="5853113"/>
          </a:xfrm>
          <a:prstGeom prst="rect">
            <a:avLst/>
          </a:prstGeom>
        </p:spPr>
        <p:txBody>
          <a:bodyPr lIns="91438" tIns="45719" rIns="91438" bIns="45719"/>
          <a:lstStyle>
            <a:lvl1pPr>
              <a:defRPr sz="2933"/>
            </a:lvl1pPr>
            <a:lvl2pPr>
              <a:defRPr sz="2667"/>
            </a:lvl2pPr>
            <a:lvl3pPr>
              <a:defRPr sz="2400"/>
            </a:lvl3pPr>
            <a:lvl4pPr>
              <a:defRPr sz="2133"/>
            </a:lvl4pPr>
            <a:lvl5pPr>
              <a:defRPr sz="18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7" y="1435104"/>
            <a:ext cx="4011084" cy="4691063"/>
          </a:xfrm>
          <a:prstGeom prst="rect">
            <a:avLst/>
          </a:prstGeom>
        </p:spPr>
        <p:txBody>
          <a:bodyPr lIns="91438" tIns="45719" rIns="91438" bIns="45719"/>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Tree>
    <p:extLst>
      <p:ext uri="{BB962C8B-B14F-4D97-AF65-F5344CB8AC3E}">
        <p14:creationId xmlns:p14="http://schemas.microsoft.com/office/powerpoint/2010/main" val="4022581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9140"/>
            <a:fld id="{61E24DB6-1509-A843-B2E8-237864B6A17B}" type="datetimeFigureOut">
              <a:rPr lang="en-US" smtClean="0">
                <a:solidFill>
                  <a:srgbClr val="FFFFFF"/>
                </a:solidFill>
              </a:rPr>
              <a:pPr defTabSz="1219140"/>
              <a:t>3/25/21</a:t>
            </a:fld>
            <a:endParaRPr lang="en-US">
              <a:solidFill>
                <a:srgbClr val="FFFFFF"/>
              </a:solidFill>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pPr defTabSz="1219140"/>
            <a:endParaRPr lang="en-US">
              <a:solidFill>
                <a:srgbClr val="FFFFFF"/>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9140"/>
            <a:fld id="{CD0A2CDE-C7B4-1149-AE1D-B07D19C17D11}" type="slidenum">
              <a:rPr lang="en-US" smtClean="0">
                <a:solidFill>
                  <a:srgbClr val="FFFFFF"/>
                </a:solidFill>
              </a:rPr>
              <a:pPr defTabSz="1219140"/>
              <a:t>‹#›</a:t>
            </a:fld>
            <a:endParaRPr lang="en-US">
              <a:solidFill>
                <a:srgbClr val="FFFFFF"/>
              </a:solidFill>
            </a:endParaRPr>
          </a:p>
        </p:txBody>
      </p:sp>
    </p:spTree>
    <p:extLst>
      <p:ext uri="{BB962C8B-B14F-4D97-AF65-F5344CB8AC3E}">
        <p14:creationId xmlns:p14="http://schemas.microsoft.com/office/powerpoint/2010/main" val="3523695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7094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8B2E-FB7C-C24C-A67F-087E1A563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ABD8B1-89BE-8D47-8FB7-F0A58542B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B7A5C-56A2-8244-97DE-038203EA07B0}"/>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5" name="Footer Placeholder 4">
            <a:extLst>
              <a:ext uri="{FF2B5EF4-FFF2-40B4-BE49-F238E27FC236}">
                <a16:creationId xmlns:a16="http://schemas.microsoft.com/office/drawing/2014/main" id="{F3CF57EB-C5FE-E549-BE1C-BC82EB959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6B0C6-5C8A-A743-B598-A8D3BE56E45C}"/>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1829004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E108-DA2B-1A4E-9561-EB7D2F8CD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3BD2F-4F6A-3C41-8AC8-BDD4127126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428F3-7501-7544-89B4-BBC7206494D0}"/>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5" name="Footer Placeholder 4">
            <a:extLst>
              <a:ext uri="{FF2B5EF4-FFF2-40B4-BE49-F238E27FC236}">
                <a16:creationId xmlns:a16="http://schemas.microsoft.com/office/drawing/2014/main" id="{C5AA9808-C123-D041-9CCB-5CEB461F3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4B449-D2B6-0B42-9006-339F5B813C0F}"/>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3547437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5D9E-05ED-9C42-9640-4FA8EE5C6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1BAFF-4A89-2D43-B6BB-6C4DA1B51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A868E6-38FC-504A-874B-0BA9DBEB7EFF}"/>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5" name="Footer Placeholder 4">
            <a:extLst>
              <a:ext uri="{FF2B5EF4-FFF2-40B4-BE49-F238E27FC236}">
                <a16:creationId xmlns:a16="http://schemas.microsoft.com/office/drawing/2014/main" id="{A5E77D17-876F-0B4B-BB10-9F3A248AF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A1CB1-A389-5D4D-8961-16274064B8A2}"/>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138704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1368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690F-6F5A-A346-A5B8-025BDAF10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5063B-E8F3-AB41-9A09-4542D6328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903372-D9AE-9940-BD13-023C27B8C6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75A44-D3C0-3B49-B5BE-5D9AF81D49C8}"/>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6" name="Footer Placeholder 5">
            <a:extLst>
              <a:ext uri="{FF2B5EF4-FFF2-40B4-BE49-F238E27FC236}">
                <a16:creationId xmlns:a16="http://schemas.microsoft.com/office/drawing/2014/main" id="{635F1987-BB6F-3340-A86A-80A8714F3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F7D7C-D698-CB4D-81E2-846847A16BB3}"/>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3458061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44C2-1AE0-5646-B285-53B03FCB77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5C876-BA4B-EE42-8926-392D6090F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886A-7AFE-AF40-9658-F98091D11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27233-F0AC-ED45-934C-AEC898853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E18D6-6E73-CD4F-A12D-2D6D69FFA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AA6E2-826D-2242-BE92-B62AD3F79098}"/>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8" name="Footer Placeholder 7">
            <a:extLst>
              <a:ext uri="{FF2B5EF4-FFF2-40B4-BE49-F238E27FC236}">
                <a16:creationId xmlns:a16="http://schemas.microsoft.com/office/drawing/2014/main" id="{09F975F7-3C0F-3547-8B4D-EB1A570A4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20B3E-F985-D347-A0D3-DAE276833948}"/>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891208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8697-1918-D04D-98D7-B72887FA9C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92B36B-E00C-8945-AE83-E367F6D4B922}"/>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4" name="Footer Placeholder 3">
            <a:extLst>
              <a:ext uri="{FF2B5EF4-FFF2-40B4-BE49-F238E27FC236}">
                <a16:creationId xmlns:a16="http://schemas.microsoft.com/office/drawing/2014/main" id="{81C077CE-8DE3-F84E-B926-9D94B1BA11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9139FB-D88B-F44A-BB70-4FF9EB7D1D69}"/>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1195488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9C28F-FA17-EB4B-A3E6-7225AEDF998B}"/>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3" name="Footer Placeholder 2">
            <a:extLst>
              <a:ext uri="{FF2B5EF4-FFF2-40B4-BE49-F238E27FC236}">
                <a16:creationId xmlns:a16="http://schemas.microsoft.com/office/drawing/2014/main" id="{12E62866-4818-EA45-AE20-03FF263F0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88A83-1F68-CE41-8505-51C164FB70BB}"/>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1097399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98E9-73EA-534C-8BE4-3D268DECA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1203C8-A28D-AC48-B326-ACA11474F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B9A518-B0F2-EA4A-8FD5-20E627470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05CF0-4CF6-2C48-9747-9C31582EC89F}"/>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6" name="Footer Placeholder 5">
            <a:extLst>
              <a:ext uri="{FF2B5EF4-FFF2-40B4-BE49-F238E27FC236}">
                <a16:creationId xmlns:a16="http://schemas.microsoft.com/office/drawing/2014/main" id="{510BA122-0371-5F45-9A58-9C71221AD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58135-2CC4-1B48-A0EC-B0C7D050F8E4}"/>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968002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29D3-290F-E748-93E7-093333F09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67067-0F29-EE43-81CE-E2DF47A98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9FCE3-5134-8A44-A538-421D4667D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3E21D-A906-F546-B1CD-73ACF44E08EC}"/>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6" name="Footer Placeholder 5">
            <a:extLst>
              <a:ext uri="{FF2B5EF4-FFF2-40B4-BE49-F238E27FC236}">
                <a16:creationId xmlns:a16="http://schemas.microsoft.com/office/drawing/2014/main" id="{8067E19E-E88B-3047-8DEB-37DEF8A28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30FEA-FE18-1445-B875-8AE94DC067A5}"/>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3884646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F64B-FD8B-824C-BF6D-80A105084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E2FFB-54B4-1E4C-807B-1B6381A47D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DC233-C3C5-A741-B29D-55FD2809FC9D}"/>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5" name="Footer Placeholder 4">
            <a:extLst>
              <a:ext uri="{FF2B5EF4-FFF2-40B4-BE49-F238E27FC236}">
                <a16:creationId xmlns:a16="http://schemas.microsoft.com/office/drawing/2014/main" id="{6C9ACC9D-0F12-4B4B-8840-ED6F4CDB3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11BF8-57C7-954C-B49F-1948BBA59557}"/>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2238765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2E986-32AF-064A-A1FA-3DA9EDD7AA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D08042-5B07-7342-8099-D60207FF1A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C6102-8C03-C842-B429-B3E325A1519D}"/>
              </a:ext>
            </a:extLst>
          </p:cNvPr>
          <p:cNvSpPr>
            <a:spLocks noGrp="1"/>
          </p:cNvSpPr>
          <p:nvPr>
            <p:ph type="dt" sz="half" idx="10"/>
          </p:nvPr>
        </p:nvSpPr>
        <p:spPr/>
        <p:txBody>
          <a:bodyPr/>
          <a:lstStyle/>
          <a:p>
            <a:fld id="{07D222BE-D86A-2342-8298-06EF1A7F2246}" type="datetimeFigureOut">
              <a:rPr lang="en-US" smtClean="0"/>
              <a:t>3/27/21</a:t>
            </a:fld>
            <a:endParaRPr lang="en-US"/>
          </a:p>
        </p:txBody>
      </p:sp>
      <p:sp>
        <p:nvSpPr>
          <p:cNvPr id="5" name="Footer Placeholder 4">
            <a:extLst>
              <a:ext uri="{FF2B5EF4-FFF2-40B4-BE49-F238E27FC236}">
                <a16:creationId xmlns:a16="http://schemas.microsoft.com/office/drawing/2014/main" id="{72D3B461-DE09-834F-90B1-C75435F23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9ED94-D264-8F48-8669-1244B178ECAB}"/>
              </a:ext>
            </a:extLst>
          </p:cNvPr>
          <p:cNvSpPr>
            <a:spLocks noGrp="1"/>
          </p:cNvSpPr>
          <p:nvPr>
            <p:ph type="sldNum" sz="quarter" idx="12"/>
          </p:nvPr>
        </p:nvSpPr>
        <p:spPr/>
        <p:txBody>
          <a:bodyPr/>
          <a:lstStyle/>
          <a:p>
            <a:fld id="{FE52379A-2C99-7B47-886B-97F5559CB2B5}" type="slidenum">
              <a:rPr lang="en-US" smtClean="0"/>
              <a:t>‹#›</a:t>
            </a:fld>
            <a:endParaRPr lang="en-US"/>
          </a:p>
        </p:txBody>
      </p:sp>
    </p:spTree>
    <p:extLst>
      <p:ext uri="{BB962C8B-B14F-4D97-AF65-F5344CB8AC3E}">
        <p14:creationId xmlns:p14="http://schemas.microsoft.com/office/powerpoint/2010/main" val="339965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50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00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8052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692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994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3/25/21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123462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2EFBF-1C3E-DA43-A29F-4CDA87148DD5}" type="datetimeFigureOut">
              <a:rPr lang="en-US" smtClean="0">
                <a:solidFill>
                  <a:prstClr val="black">
                    <a:tint val="75000"/>
                  </a:prstClr>
                </a:solidFill>
              </a:rPr>
              <a:pPr/>
              <a:t>3/25/21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862B9-B3C6-5342-9C5E-7D5D8B9B4E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4346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0630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1219140" rtl="0" eaLnBrk="1" latinLnBrk="0" hangingPunct="1">
        <a:spcBef>
          <a:spcPct val="0"/>
        </a:spcBef>
        <a:buNone/>
        <a:defRPr sz="6400" kern="1200">
          <a:solidFill>
            <a:schemeClr val="tx1"/>
          </a:solidFill>
          <a:effectLst>
            <a:outerShdw blurRad="38100" dist="38100" dir="2700000" algn="tl">
              <a:srgbClr val="000000">
                <a:alpha val="43137"/>
              </a:srgbClr>
            </a:outerShdw>
          </a:effectLst>
          <a:latin typeface="Alternate Gothic W01 No 2"/>
          <a:ea typeface="+mj-ea"/>
          <a:cs typeface="Alternate Gothic W01 No 2"/>
        </a:defRPr>
      </a:lvl1pPr>
    </p:titleStyle>
    <p:bodyStyle>
      <a:lvl1pPr marL="457178" indent="-457178" algn="l" defTabSz="1219140" rtl="0" eaLnBrk="1" latinLnBrk="0" hangingPunct="1">
        <a:spcBef>
          <a:spcPct val="20000"/>
        </a:spcBef>
        <a:buClr>
          <a:schemeClr val="accent1"/>
        </a:buClr>
        <a:buSzPct val="100000"/>
        <a:buFont typeface="Lucida Grande"/>
        <a:buChar char="‣"/>
        <a:defRPr sz="1867" kern="1200">
          <a:solidFill>
            <a:schemeClr val="tx1"/>
          </a:solidFill>
          <a:latin typeface="Gotham Book"/>
          <a:ea typeface="+mn-ea"/>
          <a:cs typeface="Gotham Book"/>
        </a:defRPr>
      </a:lvl1pPr>
      <a:lvl2pPr marL="990550" indent="-380981" algn="l" defTabSz="1219140" rtl="0" eaLnBrk="1" latinLnBrk="0" hangingPunct="1">
        <a:spcBef>
          <a:spcPct val="20000"/>
        </a:spcBef>
        <a:buClr>
          <a:schemeClr val="tx2"/>
        </a:buClr>
        <a:buFont typeface="Lucida Grande"/>
        <a:buChar char="▾"/>
        <a:defRPr sz="1867" kern="1200">
          <a:solidFill>
            <a:schemeClr val="tx1"/>
          </a:solidFill>
          <a:latin typeface="Gotham Book"/>
          <a:ea typeface="+mn-ea"/>
          <a:cs typeface="Gotham Book"/>
        </a:defRPr>
      </a:lvl2pPr>
      <a:lvl3pPr marL="1523925" indent="-304784" algn="l" defTabSz="1219140" rtl="0" eaLnBrk="1" latinLnBrk="0" hangingPunct="1">
        <a:spcBef>
          <a:spcPct val="20000"/>
        </a:spcBef>
        <a:buClr>
          <a:schemeClr val="tx2"/>
        </a:buClr>
        <a:buFont typeface="Arial" pitchFamily="34" charset="0"/>
        <a:buChar char="•"/>
        <a:defRPr sz="1867" kern="1200">
          <a:solidFill>
            <a:schemeClr val="tx1"/>
          </a:solidFill>
          <a:latin typeface="Gotham Book"/>
          <a:ea typeface="+mn-ea"/>
          <a:cs typeface="Gotham Book"/>
        </a:defRPr>
      </a:lvl3pPr>
      <a:lvl4pPr marL="2133493" indent="-304784" algn="l" defTabSz="1219140" rtl="0" eaLnBrk="1" latinLnBrk="0" hangingPunct="1">
        <a:spcBef>
          <a:spcPct val="20000"/>
        </a:spcBef>
        <a:buClr>
          <a:schemeClr val="tx2"/>
        </a:buClr>
        <a:buFont typeface="Lucida Grande"/>
        <a:buChar char="»"/>
        <a:defRPr sz="1867" kern="1200">
          <a:solidFill>
            <a:schemeClr val="tx1"/>
          </a:solidFill>
          <a:latin typeface="Gotham Book"/>
          <a:ea typeface="+mn-ea"/>
          <a:cs typeface="Gotham Book"/>
        </a:defRPr>
      </a:lvl4pPr>
      <a:lvl5pPr marL="2743062" indent="-304784" algn="l" defTabSz="1219140" rtl="0" eaLnBrk="1" latinLnBrk="0" hangingPunct="1">
        <a:spcBef>
          <a:spcPct val="20000"/>
        </a:spcBef>
        <a:buClr>
          <a:schemeClr val="tx2"/>
        </a:buClr>
        <a:buSzPct val="80000"/>
        <a:buFont typeface="Arial"/>
        <a:buChar char="❯"/>
        <a:defRPr sz="1867" kern="1200">
          <a:solidFill>
            <a:schemeClr val="tx1"/>
          </a:solidFill>
          <a:latin typeface="Gotham Book"/>
          <a:ea typeface="+mn-ea"/>
          <a:cs typeface="Gotham Book"/>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F4684-B8D6-A24C-AB84-8C35CA2C5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76F0CA-DD90-4840-85D7-DA132AD4F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E105B-8494-1F49-8460-B95F69DFD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222BE-D86A-2342-8298-06EF1A7F2246}" type="datetimeFigureOut">
              <a:rPr lang="en-US" smtClean="0"/>
              <a:t>3/27/21</a:t>
            </a:fld>
            <a:endParaRPr lang="en-US"/>
          </a:p>
        </p:txBody>
      </p:sp>
      <p:sp>
        <p:nvSpPr>
          <p:cNvPr id="5" name="Footer Placeholder 4">
            <a:extLst>
              <a:ext uri="{FF2B5EF4-FFF2-40B4-BE49-F238E27FC236}">
                <a16:creationId xmlns:a16="http://schemas.microsoft.com/office/drawing/2014/main" id="{7D94DAAA-19CA-6A45-ADB3-A9BA1C8B8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BCE4F8-9EEC-804A-80FD-0CE3E2F37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2379A-2C99-7B47-886B-97F5559CB2B5}" type="slidenum">
              <a:rPr lang="en-US" smtClean="0"/>
              <a:t>‹#›</a:t>
            </a:fld>
            <a:endParaRPr lang="en-US"/>
          </a:p>
        </p:txBody>
      </p:sp>
    </p:spTree>
    <p:extLst>
      <p:ext uri="{BB962C8B-B14F-4D97-AF65-F5344CB8AC3E}">
        <p14:creationId xmlns:p14="http://schemas.microsoft.com/office/powerpoint/2010/main" val="39058141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hyperlink" Target="http://ahmedsidky.com/" TargetMode="Externa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ahmedsidky.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ahmedsidky.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hyperlink" Target="http://ahmedsidky.com/" TargetMode="Externa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855536"/>
            <a:ext cx="12192000" cy="1825096"/>
          </a:xfrm>
        </p:spPr>
        <p:txBody>
          <a:bodyPr>
            <a:normAutofit/>
          </a:bodyPr>
          <a:lstStyle/>
          <a:p>
            <a:pPr algn="ctr"/>
            <a:r>
              <a:rPr lang="en-US" dirty="0"/>
              <a:t>CULTURE PYRAMID</a:t>
            </a:r>
          </a:p>
        </p:txBody>
      </p:sp>
    </p:spTree>
    <p:extLst>
      <p:ext uri="{BB962C8B-B14F-4D97-AF65-F5344CB8AC3E}">
        <p14:creationId xmlns:p14="http://schemas.microsoft.com/office/powerpoint/2010/main" val="44729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7746-FADC-F245-842F-6C34D13BB107}"/>
              </a:ext>
            </a:extLst>
          </p:cNvPr>
          <p:cNvSpPr>
            <a:spLocks noGrp="1"/>
          </p:cNvSpPr>
          <p:nvPr>
            <p:ph type="title"/>
          </p:nvPr>
        </p:nvSpPr>
        <p:spPr>
          <a:xfrm>
            <a:off x="838200" y="2103437"/>
            <a:ext cx="10515600" cy="1325563"/>
          </a:xfrm>
        </p:spPr>
        <p:txBody>
          <a:bodyPr>
            <a:normAutofit fontScale="90000"/>
          </a:bodyPr>
          <a:lstStyle/>
          <a:p>
            <a:pPr algn="ctr"/>
            <a:r>
              <a:rPr lang="en-US" dirty="0">
                <a:solidFill>
                  <a:schemeClr val="bg1"/>
                </a:solidFill>
                <a:latin typeface="+mn-lt"/>
              </a:rPr>
              <a:t>To see how these slides can be used and the narrative I use with these slides please watch:</a:t>
            </a:r>
          </a:p>
        </p:txBody>
      </p:sp>
      <p:sp>
        <p:nvSpPr>
          <p:cNvPr id="3" name="Content Placeholder 2">
            <a:extLst>
              <a:ext uri="{FF2B5EF4-FFF2-40B4-BE49-F238E27FC236}">
                <a16:creationId xmlns:a16="http://schemas.microsoft.com/office/drawing/2014/main" id="{1AB1E13C-9E0C-3A40-A1E4-44C5395552B8}"/>
              </a:ext>
            </a:extLst>
          </p:cNvPr>
          <p:cNvSpPr>
            <a:spLocks noGrp="1"/>
          </p:cNvSpPr>
          <p:nvPr>
            <p:ph idx="1"/>
          </p:nvPr>
        </p:nvSpPr>
        <p:spPr>
          <a:xfrm>
            <a:off x="838200" y="4094326"/>
            <a:ext cx="10515600" cy="545910"/>
          </a:xfrm>
        </p:spPr>
        <p:txBody>
          <a:bodyPr/>
          <a:lstStyle/>
          <a:p>
            <a:pPr marL="0" indent="0" algn="ctr">
              <a:buNone/>
            </a:pPr>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=qNmL08RwFcc</a:t>
            </a:r>
          </a:p>
        </p:txBody>
      </p:sp>
    </p:spTree>
    <p:extLst>
      <p:ext uri="{BB962C8B-B14F-4D97-AF65-F5344CB8AC3E}">
        <p14:creationId xmlns:p14="http://schemas.microsoft.com/office/powerpoint/2010/main" val="150100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7746-FADC-F245-842F-6C34D13BB107}"/>
              </a:ext>
            </a:extLst>
          </p:cNvPr>
          <p:cNvSpPr>
            <a:spLocks noGrp="1"/>
          </p:cNvSpPr>
          <p:nvPr>
            <p:ph type="title"/>
          </p:nvPr>
        </p:nvSpPr>
        <p:spPr>
          <a:xfrm>
            <a:off x="838200" y="1161741"/>
            <a:ext cx="10515600" cy="1325563"/>
          </a:xfrm>
        </p:spPr>
        <p:txBody>
          <a:bodyPr>
            <a:normAutofit/>
          </a:bodyPr>
          <a:lstStyle/>
          <a:p>
            <a:pPr algn="ctr"/>
            <a:r>
              <a:rPr lang="en-US" dirty="0">
                <a:solidFill>
                  <a:schemeClr val="bg1"/>
                </a:solidFill>
                <a:latin typeface="+mn-lt"/>
              </a:rPr>
              <a:t>Permissions</a:t>
            </a:r>
          </a:p>
        </p:txBody>
      </p:sp>
      <p:sp>
        <p:nvSpPr>
          <p:cNvPr id="3" name="Content Placeholder 2">
            <a:extLst>
              <a:ext uri="{FF2B5EF4-FFF2-40B4-BE49-F238E27FC236}">
                <a16:creationId xmlns:a16="http://schemas.microsoft.com/office/drawing/2014/main" id="{1AB1E13C-9E0C-3A40-A1E4-44C5395552B8}"/>
              </a:ext>
            </a:extLst>
          </p:cNvPr>
          <p:cNvSpPr>
            <a:spLocks noGrp="1"/>
          </p:cNvSpPr>
          <p:nvPr>
            <p:ph idx="1"/>
          </p:nvPr>
        </p:nvSpPr>
        <p:spPr>
          <a:xfrm>
            <a:off x="838200" y="3152629"/>
            <a:ext cx="10515600" cy="2620373"/>
          </a:xfrm>
        </p:spPr>
        <p:txBody>
          <a:bodyPr>
            <a:noAutofit/>
          </a:bodyPr>
          <a:lstStyle/>
          <a:p>
            <a:pPr marL="0" indent="0" algn="ctr">
              <a:buNone/>
            </a:pPr>
            <a:r>
              <a:rPr lang="en-US" dirty="0">
                <a:solidFill>
                  <a:schemeClr val="bg1"/>
                </a:solidFill>
              </a:rPr>
              <a:t>The intent for sharing this material is to allow you to use and adapt these slides to help you explain Culture. Please feel free to use and / or modify these slides as needed. I have also included some light speaker notes to help you. </a:t>
            </a:r>
            <a:br>
              <a:rPr lang="en-US" dirty="0">
                <a:solidFill>
                  <a:schemeClr val="bg1"/>
                </a:solidFill>
              </a:rPr>
            </a:br>
            <a:br>
              <a:rPr lang="en-US" dirty="0">
                <a:solidFill>
                  <a:schemeClr val="bg1"/>
                </a:solidFill>
              </a:rPr>
            </a:br>
            <a:r>
              <a:rPr lang="en-US" dirty="0">
                <a:solidFill>
                  <a:schemeClr val="bg1"/>
                </a:solidFill>
              </a:rPr>
              <a:t>Please keep the attribution on the slides. </a:t>
            </a:r>
          </a:p>
        </p:txBody>
      </p:sp>
      <p:sp>
        <p:nvSpPr>
          <p:cNvPr id="4" name="Rectangle 3">
            <a:extLst>
              <a:ext uri="{FF2B5EF4-FFF2-40B4-BE49-F238E27FC236}">
                <a16:creationId xmlns:a16="http://schemas.microsoft.com/office/drawing/2014/main" id="{97DED68B-E35B-9E4F-AD89-C79EFB99CFC7}"/>
              </a:ext>
            </a:extLst>
          </p:cNvPr>
          <p:cNvSpPr/>
          <p:nvPr/>
        </p:nvSpPr>
        <p:spPr>
          <a:xfrm>
            <a:off x="4819859" y="6587574"/>
            <a:ext cx="7372141" cy="261610"/>
          </a:xfrm>
          <a:prstGeom prst="rect">
            <a:avLst/>
          </a:prstGeom>
        </p:spPr>
        <p:txBody>
          <a:bodyPr wrap="square">
            <a:spAutoFit/>
          </a:bodyPr>
          <a:lstStyle/>
          <a:p>
            <a:pPr algn="r"/>
            <a:r>
              <a:rPr lang="en-US" sz="1100" dirty="0">
                <a:latin typeface="Calibri" panose="020F0502020204030204" pitchFamily="34" charset="0"/>
              </a:rPr>
              <a:t>Culture Triangle model attributed to </a:t>
            </a:r>
            <a:r>
              <a:rPr lang="en-US" sz="1100" u="sng" dirty="0">
                <a:latin typeface="Calibri" panose="020F0502020204030204" pitchFamily="34" charset="0"/>
                <a:hlinkClick r:id="rId2">
                  <a:extLst>
                    <a:ext uri="{A12FA001-AC4F-418D-AE19-62706E023703}">
                      <ahyp:hlinkClr xmlns:ahyp="http://schemas.microsoft.com/office/drawing/2018/hyperlinkcolor" val="tx"/>
                    </a:ext>
                  </a:extLst>
                </a:hlinkClick>
              </a:rPr>
              <a:t>Ahmed Sidky</a:t>
            </a:r>
            <a:endParaRPr lang="en-US" sz="1100" dirty="0"/>
          </a:p>
        </p:txBody>
      </p:sp>
    </p:spTree>
    <p:extLst>
      <p:ext uri="{BB962C8B-B14F-4D97-AF65-F5344CB8AC3E}">
        <p14:creationId xmlns:p14="http://schemas.microsoft.com/office/powerpoint/2010/main" val="328074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4605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mn-lt"/>
                <a:ea typeface="+mj-ea"/>
                <a:cs typeface="Alternate Gothic W01 No 2"/>
              </a:rPr>
              <a:t>VISUALIZING CULTURE</a:t>
            </a:r>
          </a:p>
        </p:txBody>
      </p:sp>
      <p:pic>
        <p:nvPicPr>
          <p:cNvPr id="7" name="Picture 6">
            <a:extLst>
              <a:ext uri="{FF2B5EF4-FFF2-40B4-BE49-F238E27FC236}">
                <a16:creationId xmlns:a16="http://schemas.microsoft.com/office/drawing/2014/main" id="{0DC0C3DA-891C-9C44-A01B-4680E846C524}"/>
              </a:ext>
            </a:extLst>
          </p:cNvPr>
          <p:cNvPicPr>
            <a:picLocks noChangeAspect="1"/>
          </p:cNvPicPr>
          <p:nvPr/>
        </p:nvPicPr>
        <p:blipFill>
          <a:blip r:embed="rId3"/>
          <a:stretch>
            <a:fillRect/>
          </a:stretch>
        </p:blipFill>
        <p:spPr>
          <a:xfrm>
            <a:off x="1625601" y="1193803"/>
            <a:ext cx="12453259" cy="6497876"/>
          </a:xfrm>
          <a:prstGeom prst="rect">
            <a:avLst/>
          </a:prstGeom>
        </p:spPr>
      </p:pic>
      <p:sp>
        <p:nvSpPr>
          <p:cNvPr id="3" name="Rectangle 2">
            <a:extLst>
              <a:ext uri="{FF2B5EF4-FFF2-40B4-BE49-F238E27FC236}">
                <a16:creationId xmlns:a16="http://schemas.microsoft.com/office/drawing/2014/main" id="{031F4A7D-9A81-A444-AD12-047C8E6B39B8}"/>
              </a:ext>
            </a:extLst>
          </p:cNvPr>
          <p:cNvSpPr/>
          <p:nvPr/>
        </p:nvSpPr>
        <p:spPr>
          <a:xfrm>
            <a:off x="4819859" y="6587574"/>
            <a:ext cx="7372141" cy="261610"/>
          </a:xfrm>
          <a:prstGeom prst="rect">
            <a:avLst/>
          </a:prstGeom>
        </p:spPr>
        <p:txBody>
          <a:bodyPr wrap="square">
            <a:spAutoFit/>
          </a:bodyPr>
          <a:lstStyle/>
          <a:p>
            <a:pPr algn="r"/>
            <a:r>
              <a:rPr lang="en-US" sz="1100" dirty="0">
                <a:latin typeface="Calibri" panose="020F0502020204030204" pitchFamily="34" charset="0"/>
              </a:rPr>
              <a:t>Culture Triangle model attributed to </a:t>
            </a:r>
            <a:r>
              <a:rPr lang="en-US" sz="1100" u="sng" dirty="0">
                <a:latin typeface="Calibri" panose="020F0502020204030204" pitchFamily="34" charset="0"/>
                <a:hlinkClick r:id="rId4">
                  <a:extLst>
                    <a:ext uri="{A12FA001-AC4F-418D-AE19-62706E023703}">
                      <ahyp:hlinkClr xmlns:ahyp="http://schemas.microsoft.com/office/drawing/2018/hyperlinkcolor" val="tx"/>
                    </a:ext>
                  </a:extLst>
                </a:hlinkClick>
              </a:rPr>
              <a:t>Ahmed Sidky</a:t>
            </a:r>
            <a:endParaRPr lang="en-US" sz="1100" dirty="0"/>
          </a:p>
        </p:txBody>
      </p:sp>
    </p:spTree>
    <p:extLst>
      <p:ext uri="{BB962C8B-B14F-4D97-AF65-F5344CB8AC3E}">
        <p14:creationId xmlns:p14="http://schemas.microsoft.com/office/powerpoint/2010/main" val="121876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828800" y="1272867"/>
            <a:ext cx="12293600" cy="6321735"/>
          </a:xfrm>
          <a:prstGeom prst="rect">
            <a:avLst/>
          </a:prstGeom>
        </p:spPr>
      </p:pic>
      <p:sp>
        <p:nvSpPr>
          <p:cNvPr id="4" name="Right Arrow 3"/>
          <p:cNvSpPr/>
          <p:nvPr/>
        </p:nvSpPr>
        <p:spPr>
          <a:xfrm>
            <a:off x="2091690" y="4749800"/>
            <a:ext cx="2331954" cy="812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Alternate Gothic W01 No 2"/>
              </a:rPr>
              <a:t>FORCE CHANGE</a:t>
            </a:r>
          </a:p>
        </p:txBody>
      </p:sp>
      <p:sp>
        <p:nvSpPr>
          <p:cNvPr id="13" name="Title 1">
            <a:extLst>
              <a:ext uri="{FF2B5EF4-FFF2-40B4-BE49-F238E27FC236}">
                <a16:creationId xmlns:a16="http://schemas.microsoft.com/office/drawing/2014/main" id="{EA740380-0688-5545-9AC8-CB2CD3950B8D}"/>
              </a:ext>
            </a:extLst>
          </p:cNvPr>
          <p:cNvSpPr txBox="1">
            <a:spLocks/>
          </p:cNvSpPr>
          <p:nvPr/>
        </p:nvSpPr>
        <p:spPr>
          <a:xfrm>
            <a:off x="1524000" y="14605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mn-lt"/>
                <a:ea typeface="+mj-ea"/>
                <a:cs typeface="Alternate Gothic W01 No 2"/>
              </a:rPr>
              <a:t>VISUALIZING CULTURE CHANGE</a:t>
            </a:r>
          </a:p>
        </p:txBody>
      </p:sp>
      <p:sp>
        <p:nvSpPr>
          <p:cNvPr id="5" name="Rectangle 4">
            <a:extLst>
              <a:ext uri="{FF2B5EF4-FFF2-40B4-BE49-F238E27FC236}">
                <a16:creationId xmlns:a16="http://schemas.microsoft.com/office/drawing/2014/main" id="{6EE2E437-66A3-2942-B875-FE7599B89C27}"/>
              </a:ext>
            </a:extLst>
          </p:cNvPr>
          <p:cNvSpPr/>
          <p:nvPr/>
        </p:nvSpPr>
        <p:spPr>
          <a:xfrm>
            <a:off x="4819859" y="6587574"/>
            <a:ext cx="7372141" cy="261610"/>
          </a:xfrm>
          <a:prstGeom prst="rect">
            <a:avLst/>
          </a:prstGeom>
        </p:spPr>
        <p:txBody>
          <a:bodyPr wrap="square">
            <a:spAutoFit/>
          </a:bodyPr>
          <a:lstStyle/>
          <a:p>
            <a:pPr algn="r"/>
            <a:r>
              <a:rPr lang="en-US" sz="1100" dirty="0">
                <a:latin typeface="Calibri" panose="020F0502020204030204" pitchFamily="34" charset="0"/>
              </a:rPr>
              <a:t>Culture Triangle model attributed to </a:t>
            </a:r>
            <a:r>
              <a:rPr lang="en-US" sz="1100" u="sng" dirty="0">
                <a:latin typeface="Calibri" panose="020F0502020204030204" pitchFamily="34" charset="0"/>
                <a:hlinkClick r:id="rId4">
                  <a:extLst>
                    <a:ext uri="{A12FA001-AC4F-418D-AE19-62706E023703}">
                      <ahyp:hlinkClr xmlns:ahyp="http://schemas.microsoft.com/office/drawing/2018/hyperlinkcolor" val="tx"/>
                    </a:ext>
                  </a:extLst>
                </a:hlinkClick>
              </a:rPr>
              <a:t>Ahmed Sidky</a:t>
            </a:r>
            <a:endParaRPr lang="en-US" sz="1100" dirty="0"/>
          </a:p>
        </p:txBody>
      </p:sp>
    </p:spTree>
    <p:extLst>
      <p:ext uri="{BB962C8B-B14F-4D97-AF65-F5344CB8AC3E}">
        <p14:creationId xmlns:p14="http://schemas.microsoft.com/office/powerpoint/2010/main" val="66185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2481"/>
            <a:ext cx="12192000" cy="941811"/>
          </a:xfrm>
          <a:prstGeom prst="rect">
            <a:avLst/>
          </a:prstGeom>
          <a:solidFill>
            <a:schemeClr val="accent6">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2"/>
          <p:cNvSpPr/>
          <p:nvPr/>
        </p:nvSpPr>
        <p:spPr>
          <a:xfrm>
            <a:off x="955338" y="197022"/>
            <a:ext cx="11192936" cy="584775"/>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Alternate Gothic W01 No 2"/>
              </a:rPr>
              <a:t>What does your culture triangle look like? </a:t>
            </a:r>
          </a:p>
        </p:txBody>
      </p:sp>
      <p:pic>
        <p:nvPicPr>
          <p:cNvPr id="4" name="Picture 3"/>
          <p:cNvPicPr>
            <a:picLocks noChangeAspect="1"/>
          </p:cNvPicPr>
          <p:nvPr/>
        </p:nvPicPr>
        <p:blipFill>
          <a:blip r:embed="rId3"/>
          <a:stretch>
            <a:fillRect/>
          </a:stretch>
        </p:blipFill>
        <p:spPr>
          <a:xfrm>
            <a:off x="180051" y="150333"/>
            <a:ext cx="660160" cy="660160"/>
          </a:xfrm>
          <a:prstGeom prst="rect">
            <a:avLst/>
          </a:prstGeom>
        </p:spPr>
      </p:pic>
      <p:pic>
        <p:nvPicPr>
          <p:cNvPr id="8" name="Picture 7"/>
          <p:cNvPicPr>
            <a:picLocks noChangeAspect="1"/>
          </p:cNvPicPr>
          <p:nvPr/>
        </p:nvPicPr>
        <p:blipFill>
          <a:blip r:embed="rId4"/>
          <a:stretch>
            <a:fillRect/>
          </a:stretch>
        </p:blipFill>
        <p:spPr>
          <a:xfrm>
            <a:off x="2540003" y="1295402"/>
            <a:ext cx="7826900" cy="4190508"/>
          </a:xfrm>
          <a:prstGeom prst="rect">
            <a:avLst/>
          </a:prstGeom>
        </p:spPr>
      </p:pic>
      <p:sp>
        <p:nvSpPr>
          <p:cNvPr id="9" name="TextBox 8"/>
          <p:cNvSpPr txBox="1"/>
          <p:nvPr/>
        </p:nvSpPr>
        <p:spPr>
          <a:xfrm>
            <a:off x="10141129" y="5801988"/>
            <a:ext cx="1764650" cy="461665"/>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MORE AGILE</a:t>
            </a:r>
          </a:p>
        </p:txBody>
      </p:sp>
      <p:sp>
        <p:nvSpPr>
          <p:cNvPr id="10" name="TextBox 9"/>
          <p:cNvSpPr txBox="1"/>
          <p:nvPr/>
        </p:nvSpPr>
        <p:spPr>
          <a:xfrm>
            <a:off x="546496" y="5801992"/>
            <a:ext cx="1540678" cy="461665"/>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LESS AGILE</a:t>
            </a:r>
          </a:p>
        </p:txBody>
      </p:sp>
      <p:cxnSp>
        <p:nvCxnSpPr>
          <p:cNvPr id="11" name="Straight Arrow Connector 10"/>
          <p:cNvCxnSpPr>
            <a:stCxn id="10" idx="3"/>
          </p:cNvCxnSpPr>
          <p:nvPr/>
        </p:nvCxnSpPr>
        <p:spPr>
          <a:xfrm>
            <a:off x="2087174" y="6032825"/>
            <a:ext cx="8053954" cy="175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913FEF28-7A0E-7943-A13B-3F82D6C98669}"/>
              </a:ext>
            </a:extLst>
          </p:cNvPr>
          <p:cNvSpPr/>
          <p:nvPr/>
        </p:nvSpPr>
        <p:spPr>
          <a:xfrm>
            <a:off x="4819859" y="6587574"/>
            <a:ext cx="7372141" cy="26161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Culture Triangle model attributed to </a:t>
            </a:r>
            <a:r>
              <a:rPr kumimoji="0" lang="en-US" sz="1100" b="0" i="0" u="sng" strike="noStrike" kern="0" cap="none" spc="0" normalizeH="0" baseline="0" noProof="0" dirty="0">
                <a:ln>
                  <a:noFill/>
                </a:ln>
                <a:solidFill>
                  <a:prstClr val="black"/>
                </a:solidFill>
                <a:effectLst/>
                <a:uLnTx/>
                <a:uFillTx/>
                <a:hlinkClick r:id="rId5">
                  <a:extLst>
                    <a:ext uri="{A12FA001-AC4F-418D-AE19-62706E023703}">
                      <ahyp:hlinkClr xmlns:ahyp="http://schemas.microsoft.com/office/drawing/2018/hyperlinkcolor" val="tx"/>
                    </a:ext>
                  </a:extLst>
                </a:hlinkClick>
              </a:rPr>
              <a:t>Ahmed Sidky</a:t>
            </a:r>
            <a:endParaRPr kumimoji="0" lang="en-US" sz="1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9459977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ot Games 2013 Slide Master">
  <a:themeElements>
    <a:clrScheme name="Riot Template 2013">
      <a:dk1>
        <a:srgbClr val="FFFFFF"/>
      </a:dk1>
      <a:lt1>
        <a:srgbClr val="000000"/>
      </a:lt1>
      <a:dk2>
        <a:srgbClr val="8B8F92"/>
      </a:dk2>
      <a:lt2>
        <a:srgbClr val="1C1E20"/>
      </a:lt2>
      <a:accent1>
        <a:srgbClr val="ED3029"/>
      </a:accent1>
      <a:accent2>
        <a:srgbClr val="3D4145"/>
      </a:accent2>
      <a:accent3>
        <a:srgbClr val="00AEEF"/>
      </a:accent3>
      <a:accent4>
        <a:srgbClr val="075D94"/>
      </a:accent4>
      <a:accent5>
        <a:srgbClr val="0D335E"/>
      </a:accent5>
      <a:accent6>
        <a:srgbClr val="FFCC51"/>
      </a:accent6>
      <a:hlink>
        <a:srgbClr val="ED3029"/>
      </a:hlink>
      <a:folHlink>
        <a:srgbClr val="3D41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3595</TotalTime>
  <Words>313</Words>
  <Application>Microsoft Macintosh PowerPoint</Application>
  <PresentationFormat>Widescreen</PresentationFormat>
  <Paragraphs>28</Paragraphs>
  <Slides>6</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Alternate Gothic W01 No 2</vt:lpstr>
      <vt:lpstr>Arial</vt:lpstr>
      <vt:lpstr>Calibri</vt:lpstr>
      <vt:lpstr>Calibri Light</vt:lpstr>
      <vt:lpstr>Century Gothic</vt:lpstr>
      <vt:lpstr>Gotham Book</vt:lpstr>
      <vt:lpstr>Lucida Grande</vt:lpstr>
      <vt:lpstr>Vapor Trail</vt:lpstr>
      <vt:lpstr>Custom Design</vt:lpstr>
      <vt:lpstr>Riot Games 2013 Slide Master</vt:lpstr>
      <vt:lpstr>Office Theme</vt:lpstr>
      <vt:lpstr>CULTURE PYRAMID</vt:lpstr>
      <vt:lpstr>To see how these slides can be used and the narrative I use with these slides please watch:</vt:lpstr>
      <vt:lpstr>Permissions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PYRAMID</dc:title>
  <dc:creator>Microsoft Office User</dc:creator>
  <cp:lastModifiedBy>Microsoft Office User</cp:lastModifiedBy>
  <cp:revision>5</cp:revision>
  <dcterms:created xsi:type="dcterms:W3CDTF">2021-03-25T18:53:20Z</dcterms:created>
  <dcterms:modified xsi:type="dcterms:W3CDTF">2021-03-28T06:49:14Z</dcterms:modified>
</cp:coreProperties>
</file>